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84" r:id="rId4"/>
    <p:sldId id="281" r:id="rId5"/>
    <p:sldId id="258" r:id="rId6"/>
    <p:sldId id="286" r:id="rId7"/>
    <p:sldId id="287" r:id="rId8"/>
    <p:sldId id="291" r:id="rId9"/>
    <p:sldId id="285" r:id="rId10"/>
    <p:sldId id="288" r:id="rId11"/>
    <p:sldId id="276" r:id="rId12"/>
    <p:sldId id="259" r:id="rId13"/>
    <p:sldId id="277" r:id="rId14"/>
    <p:sldId id="289" r:id="rId15"/>
    <p:sldId id="265" r:id="rId16"/>
    <p:sldId id="290" r:id="rId17"/>
    <p:sldId id="283" r:id="rId18"/>
    <p:sldId id="292" r:id="rId19"/>
    <p:sldId id="272" r:id="rId20"/>
    <p:sldId id="293" r:id="rId21"/>
    <p:sldId id="294" r:id="rId22"/>
    <p:sldId id="295" r:id="rId23"/>
    <p:sldId id="297" r:id="rId24"/>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689" autoAdjust="0"/>
  </p:normalViewPr>
  <p:slideViewPr>
    <p:cSldViewPr snapToGrid="0" showGuides="1">
      <p:cViewPr varScale="1">
        <p:scale>
          <a:sx n="80" d="100"/>
          <a:sy n="80" d="100"/>
        </p:scale>
        <p:origin x="682" y="48"/>
      </p:cViewPr>
      <p:guideLst>
        <p:guide orient="horz" pos="2183"/>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30544B-5B37-4390-9AB5-E1B3B7FC9E0B}" type="datetimeFigureOut">
              <a:rPr lang="zh-TW" altLang="en-US" smtClean="0"/>
              <a:t>2021/4/1</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F395E3-8701-43A7-BF4D-E26252A697FA}" type="slidenum">
              <a:rPr lang="zh-TW" altLang="en-US" smtClean="0"/>
              <a:t>‹#›</a:t>
            </a:fld>
            <a:endParaRPr lang="zh-TW" altLang="en-US"/>
          </a:p>
        </p:txBody>
      </p:sp>
    </p:spTree>
    <p:extLst>
      <p:ext uri="{BB962C8B-B14F-4D97-AF65-F5344CB8AC3E}">
        <p14:creationId xmlns:p14="http://schemas.microsoft.com/office/powerpoint/2010/main" val="2425647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a:t>
            </a:fld>
            <a:endParaRPr lang="zh-TW" altLang="en-US"/>
          </a:p>
        </p:txBody>
      </p:sp>
    </p:spTree>
    <p:extLst>
      <p:ext uri="{BB962C8B-B14F-4D97-AF65-F5344CB8AC3E}">
        <p14:creationId xmlns:p14="http://schemas.microsoft.com/office/powerpoint/2010/main" val="16513568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這一發現特別重要，因為它指向一個新變量。與僅在將來的研究中顯示的結果相比，調查僅提供車輛的功能是否存在顯著差異將很有趣。</a:t>
            </a:r>
          </a:p>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19</a:t>
            </a:fld>
            <a:endParaRPr lang="zh-TW" altLang="en-US"/>
          </a:p>
        </p:txBody>
      </p:sp>
    </p:spTree>
    <p:extLst>
      <p:ext uri="{BB962C8B-B14F-4D97-AF65-F5344CB8AC3E}">
        <p14:creationId xmlns:p14="http://schemas.microsoft.com/office/powerpoint/2010/main" val="852426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21</a:t>
            </a:fld>
            <a:endParaRPr lang="zh-TW" altLang="en-US"/>
          </a:p>
        </p:txBody>
      </p:sp>
    </p:spTree>
    <p:extLst>
      <p:ext uri="{BB962C8B-B14F-4D97-AF65-F5344CB8AC3E}">
        <p14:creationId xmlns:p14="http://schemas.microsoft.com/office/powerpoint/2010/main" val="35646519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22</a:t>
            </a:fld>
            <a:endParaRPr lang="zh-TW" altLang="en-US"/>
          </a:p>
        </p:txBody>
      </p:sp>
    </p:spTree>
    <p:extLst>
      <p:ext uri="{BB962C8B-B14F-4D97-AF65-F5344CB8AC3E}">
        <p14:creationId xmlns:p14="http://schemas.microsoft.com/office/powerpoint/2010/main" val="32998057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2</a:t>
            </a:fld>
            <a:endParaRPr lang="zh-TW" altLang="en-US"/>
          </a:p>
        </p:txBody>
      </p:sp>
    </p:spTree>
    <p:extLst>
      <p:ext uri="{BB962C8B-B14F-4D97-AF65-F5344CB8AC3E}">
        <p14:creationId xmlns:p14="http://schemas.microsoft.com/office/powerpoint/2010/main" val="16818044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3</a:t>
            </a:fld>
            <a:endParaRPr lang="zh-TW" altLang="en-US"/>
          </a:p>
        </p:txBody>
      </p:sp>
    </p:spTree>
    <p:extLst>
      <p:ext uri="{BB962C8B-B14F-4D97-AF65-F5344CB8AC3E}">
        <p14:creationId xmlns:p14="http://schemas.microsoft.com/office/powerpoint/2010/main" val="11797918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4</a:t>
            </a:fld>
            <a:endParaRPr lang="zh-TW" altLang="en-US"/>
          </a:p>
        </p:txBody>
      </p:sp>
    </p:spTree>
    <p:extLst>
      <p:ext uri="{BB962C8B-B14F-4D97-AF65-F5344CB8AC3E}">
        <p14:creationId xmlns:p14="http://schemas.microsoft.com/office/powerpoint/2010/main" val="10086830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啟發式評估是設計一個傑出產品的關鍵部分，用戶可以很容易地參與其中，並在他們的互動中發現價值。它是對產品的用戶介面的全面評估，其目的是檢測用戶與產品交互時可能出現的可用性問題，並確定解決這些問題的方法。</a:t>
            </a:r>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6</a:t>
            </a:fld>
            <a:endParaRPr lang="zh-TW" altLang="en-US"/>
          </a:p>
        </p:txBody>
      </p:sp>
    </p:spTree>
    <p:extLst>
      <p:ext uri="{BB962C8B-B14F-4D97-AF65-F5344CB8AC3E}">
        <p14:creationId xmlns:p14="http://schemas.microsoft.com/office/powerpoint/2010/main" val="23738962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8</a:t>
            </a:fld>
            <a:endParaRPr lang="zh-TW" altLang="en-US"/>
          </a:p>
        </p:txBody>
      </p:sp>
    </p:spTree>
    <p:extLst>
      <p:ext uri="{BB962C8B-B14F-4D97-AF65-F5344CB8AC3E}">
        <p14:creationId xmlns:p14="http://schemas.microsoft.com/office/powerpoint/2010/main" val="41440637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smtClean="0">
                <a:solidFill>
                  <a:schemeClr val="tx1"/>
                </a:solidFill>
                <a:effectLst/>
                <a:latin typeface="+mn-lt"/>
                <a:ea typeface="+mn-ea"/>
                <a:cs typeface="+mn-cs"/>
              </a:rPr>
              <a:t>使用重複測量設計來了解所遇到的問題，偏好以及關於車廂區域的好惡，例如座椅和座椅控制裝置。</a:t>
            </a:r>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12</a:t>
            </a:fld>
            <a:endParaRPr lang="zh-TW" altLang="en-US"/>
          </a:p>
        </p:txBody>
      </p:sp>
    </p:spTree>
    <p:extLst>
      <p:ext uri="{BB962C8B-B14F-4D97-AF65-F5344CB8AC3E}">
        <p14:creationId xmlns:p14="http://schemas.microsoft.com/office/powerpoint/2010/main" val="6665023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15</a:t>
            </a:fld>
            <a:endParaRPr lang="zh-TW" altLang="en-US"/>
          </a:p>
        </p:txBody>
      </p:sp>
    </p:spTree>
    <p:extLst>
      <p:ext uri="{BB962C8B-B14F-4D97-AF65-F5344CB8AC3E}">
        <p14:creationId xmlns:p14="http://schemas.microsoft.com/office/powerpoint/2010/main" val="14103104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16</a:t>
            </a:fld>
            <a:endParaRPr lang="zh-TW" altLang="en-US"/>
          </a:p>
        </p:txBody>
      </p:sp>
    </p:spTree>
    <p:extLst>
      <p:ext uri="{BB962C8B-B14F-4D97-AF65-F5344CB8AC3E}">
        <p14:creationId xmlns:p14="http://schemas.microsoft.com/office/powerpoint/2010/main" val="1263655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67A3A519-8A52-4BDD-9211-1C8A58154E68}" type="datetime1">
              <a:rPr lang="zh-TW" altLang="en-US" smtClean="0"/>
              <a:t>2021/4/1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743469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F9349DA1-5841-4617-9937-B37F95958C5D}" type="datetime1">
              <a:rPr lang="zh-TW" altLang="en-US" smtClean="0"/>
              <a:t>2021/4/1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2357725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7A8E3B5-8749-4012-B107-7C3C6A8BFAB4}" type="datetime1">
              <a:rPr lang="zh-TW" altLang="en-US" smtClean="0"/>
              <a:t>2021/4/1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919901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CFF7494-9D27-49D6-9351-67B65D29E31D}" type="datetime1">
              <a:rPr lang="zh-TW" altLang="en-US" smtClean="0"/>
              <a:t>2021/4/1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308713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D0D1E7D5-0976-4796-9765-58105D376875}" type="datetime1">
              <a:rPr lang="zh-TW" altLang="en-US" smtClean="0"/>
              <a:t>2021/4/1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189816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16DE8285-DCD1-4876-AAE7-3BD57981D6D5}" type="datetime1">
              <a:rPr lang="zh-TW" altLang="en-US" smtClean="0"/>
              <a:t>2021/4/1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159891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29E1D2D1-AF21-4212-8A69-8758931022CC}" type="datetime1">
              <a:rPr lang="zh-TW" altLang="en-US" smtClean="0"/>
              <a:t>2021/4/1</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67447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FCC5EB76-F1B5-49C4-8E51-AFF1AAFCC4AF}" type="datetime1">
              <a:rPr lang="zh-TW" altLang="en-US" smtClean="0"/>
              <a:t>2021/4/1</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1387032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C7BB382C-97CE-4A72-AC42-25D7B4704D47}" type="datetime1">
              <a:rPr lang="zh-TW" altLang="en-US" smtClean="0"/>
              <a:t>2021/4/1</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1484967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CF429AE0-5A57-44D9-B3EE-4EBE583EDB38}" type="datetime1">
              <a:rPr lang="zh-TW" altLang="en-US" smtClean="0"/>
              <a:t>2021/4/1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273045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044B9DE8-5D67-4396-BF3F-11F17130E7B9}" type="datetime1">
              <a:rPr lang="zh-TW" altLang="en-US" smtClean="0"/>
              <a:t>2021/4/1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378395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F964E6-7141-459D-BBC2-C54153996826}" type="datetime1">
              <a:rPr lang="zh-TW" altLang="en-US" smtClean="0"/>
              <a:t>2021/4/1</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2212993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320511" y="522989"/>
            <a:ext cx="11321592" cy="3443975"/>
          </a:xfrm>
          <a:ln w="57150">
            <a:solidFill>
              <a:srgbClr val="FFC000"/>
            </a:solidFill>
          </a:ln>
        </p:spPr>
        <p:txBody>
          <a:bodyPr>
            <a:normAutofit/>
          </a:bodyPr>
          <a:lstStyle/>
          <a:p>
            <a:pPr>
              <a:lnSpc>
                <a:spcPct val="130000"/>
              </a:lnSpc>
            </a:pPr>
            <a:r>
              <a:rPr lang="zh-TW" altLang="en-US" sz="4400" b="1" dirty="0" smtClean="0">
                <a:latin typeface="微軟正黑體" panose="020B0604030504040204" pitchFamily="34" charset="-120"/>
                <a:ea typeface="微軟正黑體" panose="020B0604030504040204" pitchFamily="34" charset="-120"/>
              </a:rPr>
              <a:t>什麼等級的</a:t>
            </a:r>
            <a:r>
              <a:rPr lang="zh-TW" altLang="en-US" sz="4400" b="1" dirty="0">
                <a:latin typeface="微軟正黑體" panose="020B0604030504040204" pitchFamily="34" charset="-120"/>
                <a:ea typeface="微軟正黑體" panose="020B0604030504040204" pitchFamily="34" charset="-120"/>
              </a:rPr>
              <a:t>視覺</a:t>
            </a:r>
            <a:r>
              <a:rPr lang="zh-TW" altLang="en-US" sz="4400" b="1" dirty="0" smtClean="0">
                <a:latin typeface="微軟正黑體" panose="020B0604030504040204" pitchFamily="34" charset="-120"/>
                <a:ea typeface="微軟正黑體" panose="020B0604030504040204" pitchFamily="34" charset="-120"/>
              </a:rPr>
              <a:t>信息</a:t>
            </a:r>
            <a:r>
              <a:rPr lang="en-US" altLang="zh-TW" sz="4400" b="1" dirty="0" smtClean="0">
                <a:latin typeface="微軟正黑體" panose="020B0604030504040204" pitchFamily="34" charset="-120"/>
                <a:ea typeface="微軟正黑體" panose="020B0604030504040204" pitchFamily="34" charset="-120"/>
              </a:rPr>
              <a:t/>
            </a:r>
            <a:br>
              <a:rPr lang="en-US" altLang="zh-TW" sz="4400" b="1" dirty="0" smtClean="0">
                <a:latin typeface="微軟正黑體" panose="020B0604030504040204" pitchFamily="34" charset="-120"/>
                <a:ea typeface="微軟正黑體" panose="020B0604030504040204" pitchFamily="34" charset="-120"/>
              </a:rPr>
            </a:br>
            <a:r>
              <a:rPr lang="zh-TW" altLang="en-US" sz="4400" b="1" dirty="0" smtClean="0">
                <a:latin typeface="微軟正黑體" panose="020B0604030504040204" pitchFamily="34" charset="-120"/>
                <a:ea typeface="微軟正黑體" panose="020B0604030504040204" pitchFamily="34" charset="-120"/>
              </a:rPr>
              <a:t>可以激發高度自動化之車輛</a:t>
            </a:r>
            <a:r>
              <a:rPr lang="zh-TW" altLang="en-US" sz="4400" b="1" dirty="0">
                <a:latin typeface="微軟正黑體" panose="020B0604030504040204" pitchFamily="34" charset="-120"/>
                <a:ea typeface="微軟正黑體" panose="020B0604030504040204" pitchFamily="34" charset="-120"/>
              </a:rPr>
              <a:t>用戶的</a:t>
            </a:r>
            <a:r>
              <a:rPr lang="zh-TW" altLang="en-US" sz="4400" b="1" dirty="0" smtClean="0">
                <a:latin typeface="微軟正黑體" panose="020B0604030504040204" pitchFamily="34" charset="-120"/>
                <a:ea typeface="微軟正黑體" panose="020B0604030504040204" pitchFamily="34" charset="-120"/>
              </a:rPr>
              <a:t>信任</a:t>
            </a:r>
            <a:r>
              <a:rPr lang="en-US" altLang="zh-TW" sz="4400" b="1" dirty="0" smtClean="0">
                <a:latin typeface="微軟正黑體" panose="020B0604030504040204" pitchFamily="34" charset="-120"/>
                <a:ea typeface="微軟正黑體" panose="020B0604030504040204" pitchFamily="34" charset="-120"/>
              </a:rPr>
              <a:t/>
            </a:r>
            <a:br>
              <a:rPr lang="en-US" altLang="zh-TW" sz="4400" b="1" dirty="0" smtClean="0">
                <a:latin typeface="微軟正黑體" panose="020B0604030504040204" pitchFamily="34" charset="-120"/>
                <a:ea typeface="微軟正黑體" panose="020B0604030504040204" pitchFamily="34" charset="-120"/>
              </a:rPr>
            </a:br>
            <a:r>
              <a:rPr lang="en-US" altLang="zh-TW" sz="3600" dirty="0"/>
              <a:t>Investigating what level of visual information inspires trust in a user of a highly automated vehicle</a:t>
            </a:r>
            <a:endParaRPr lang="zh-TW" altLang="en-US" sz="3600" b="1" dirty="0"/>
          </a:p>
        </p:txBody>
      </p:sp>
      <p:sp>
        <p:nvSpPr>
          <p:cNvPr id="3" name="副標題 2"/>
          <p:cNvSpPr>
            <a:spLocks noGrp="1"/>
          </p:cNvSpPr>
          <p:nvPr>
            <p:ph type="subTitle" idx="1"/>
          </p:nvPr>
        </p:nvSpPr>
        <p:spPr>
          <a:xfrm>
            <a:off x="886119" y="4230365"/>
            <a:ext cx="9794450" cy="1186778"/>
          </a:xfrm>
        </p:spPr>
        <p:txBody>
          <a:bodyPr>
            <a:normAutofit/>
          </a:bodyPr>
          <a:lstStyle/>
          <a:p>
            <a:pPr algn="l" fontAlgn="ctr"/>
            <a:r>
              <a:rPr lang="zh-TW" altLang="en-US" dirty="0">
                <a:latin typeface="微軟正黑體" panose="020B0604030504040204" pitchFamily="34" charset="-120"/>
                <a:ea typeface="微軟正黑體" panose="020B0604030504040204" pitchFamily="34" charset="-120"/>
              </a:rPr>
              <a:t>作者</a:t>
            </a:r>
            <a:r>
              <a:rPr lang="en-US" altLang="zh-TW" dirty="0" smtClean="0">
                <a:latin typeface="微軟正黑體" panose="020B0604030504040204" pitchFamily="34" charset="-120"/>
                <a:ea typeface="微軟正黑體" panose="020B0604030504040204" pitchFamily="34" charset="-120"/>
              </a:rPr>
              <a:t>:</a:t>
            </a:r>
            <a:r>
              <a:rPr lang="en-US" altLang="zh-TW" dirty="0"/>
              <a:t>Ma, R. H., Morris, A., </a:t>
            </a:r>
            <a:r>
              <a:rPr lang="en-US" altLang="zh-TW" dirty="0" err="1"/>
              <a:t>Herriotts</a:t>
            </a:r>
            <a:r>
              <a:rPr lang="en-US" altLang="zh-TW" dirty="0"/>
              <a:t>, P., &amp; </a:t>
            </a:r>
            <a:r>
              <a:rPr lang="en-US" altLang="zh-TW" dirty="0" err="1"/>
              <a:t>Birrell</a:t>
            </a:r>
            <a:r>
              <a:rPr lang="en-US" altLang="zh-TW" dirty="0"/>
              <a:t>, S. (2021).</a:t>
            </a:r>
            <a:endParaRPr lang="en-US" altLang="zh-TW" dirty="0" smtClean="0"/>
          </a:p>
          <a:p>
            <a:pPr algn="l" fontAlgn="ctr"/>
            <a:r>
              <a:rPr lang="zh-TW" altLang="en-US" dirty="0" smtClean="0">
                <a:latin typeface="微軟正黑體" panose="020B0604030504040204" pitchFamily="34" charset="-120"/>
                <a:ea typeface="微軟正黑體" panose="020B0604030504040204" pitchFamily="34" charset="-120"/>
              </a:rPr>
              <a:t>期刊</a:t>
            </a:r>
            <a:r>
              <a:rPr lang="en-US" altLang="zh-TW" dirty="0" smtClean="0"/>
              <a:t>:</a:t>
            </a:r>
            <a:r>
              <a:rPr lang="en-US" altLang="zh-TW" i="1" dirty="0" smtClean="0"/>
              <a:t>Applied </a:t>
            </a:r>
            <a:r>
              <a:rPr lang="en-US" altLang="zh-TW" i="1" dirty="0"/>
              <a:t>Ergonomics</a:t>
            </a:r>
            <a:r>
              <a:rPr lang="en-US" altLang="zh-TW" dirty="0"/>
              <a:t> 90 (2021): 103272</a:t>
            </a:r>
            <a:r>
              <a:rPr lang="en-US" altLang="zh-TW" dirty="0" smtClean="0"/>
              <a:t>.</a:t>
            </a:r>
            <a:endParaRPr lang="nn-NO" altLang="zh-TW" dirty="0">
              <a:latin typeface="微軟正黑體" panose="020B0604030504040204" pitchFamily="34" charset="-120"/>
              <a:ea typeface="微軟正黑體" panose="020B0604030504040204" pitchFamily="34" charset="-120"/>
            </a:endParaRPr>
          </a:p>
        </p:txBody>
      </p:sp>
      <p:sp>
        <p:nvSpPr>
          <p:cNvPr id="4" name="矩形 3"/>
          <p:cNvSpPr/>
          <p:nvPr/>
        </p:nvSpPr>
        <p:spPr>
          <a:xfrm>
            <a:off x="1075834" y="5349959"/>
            <a:ext cx="11368726" cy="707886"/>
          </a:xfrm>
          <a:prstGeom prst="rect">
            <a:avLst/>
          </a:prstGeom>
        </p:spPr>
        <p:txBody>
          <a:bodyPr wrap="square">
            <a:spAutoFit/>
          </a:bodyPr>
          <a:lstStyle/>
          <a:p>
            <a:r>
              <a:rPr lang="en-US" altLang="zh-TW" sz="2000" dirty="0" smtClean="0">
                <a:latin typeface="微軟正黑體" panose="020B0604030504040204" pitchFamily="34" charset="-120"/>
                <a:ea typeface="微軟正黑體" panose="020B0604030504040204" pitchFamily="34" charset="-120"/>
              </a:rPr>
              <a:t>Autonomous</a:t>
            </a:r>
            <a:r>
              <a:rPr lang="zh-TW" altLang="en-US" sz="2000" dirty="0">
                <a:latin typeface="微軟正黑體" panose="020B0604030504040204" pitchFamily="34" charset="-120"/>
                <a:ea typeface="微軟正黑體" panose="020B0604030504040204" pitchFamily="34" charset="-120"/>
              </a:rPr>
              <a:t> </a:t>
            </a:r>
            <a:r>
              <a:rPr lang="en-US" altLang="zh-TW" sz="2000" dirty="0" smtClean="0">
                <a:latin typeface="微軟正黑體" panose="020B0604030504040204" pitchFamily="34" charset="-120"/>
                <a:ea typeface="微軟正黑體" panose="020B0604030504040204" pitchFamily="34" charset="-120"/>
              </a:rPr>
              <a:t>vehicles</a:t>
            </a:r>
            <a:r>
              <a:rPr lang="zh-TW" altLang="en-US" sz="2000" dirty="0">
                <a:latin typeface="微軟正黑體" panose="020B0604030504040204" pitchFamily="34" charset="-120"/>
                <a:ea typeface="微軟正黑體" panose="020B0604030504040204" pitchFamily="34" charset="-120"/>
              </a:rPr>
              <a:t> 、 </a:t>
            </a:r>
            <a:r>
              <a:rPr lang="en-US" altLang="zh-TW" sz="2000" dirty="0" smtClean="0">
                <a:latin typeface="微軟正黑體" panose="020B0604030504040204" pitchFamily="34" charset="-120"/>
                <a:ea typeface="微軟正黑體" panose="020B0604030504040204" pitchFamily="34" charset="-120"/>
              </a:rPr>
              <a:t>Trust</a:t>
            </a:r>
            <a:r>
              <a:rPr lang="zh-TW" altLang="en-US" sz="2000" dirty="0">
                <a:latin typeface="微軟正黑體" panose="020B0604030504040204" pitchFamily="34" charset="-120"/>
                <a:ea typeface="微軟正黑體" panose="020B0604030504040204" pitchFamily="34" charset="-120"/>
              </a:rPr>
              <a:t> 、 </a:t>
            </a:r>
            <a:r>
              <a:rPr lang="en-US" altLang="zh-TW" sz="2000" dirty="0" smtClean="0">
                <a:latin typeface="微軟正黑體" panose="020B0604030504040204" pitchFamily="34" charset="-120"/>
                <a:ea typeface="微軟正黑體" panose="020B0604030504040204" pitchFamily="34" charset="-120"/>
              </a:rPr>
              <a:t>Visual feedback</a:t>
            </a:r>
            <a:r>
              <a:rPr lang="zh-TW" altLang="en-US" sz="2000" dirty="0">
                <a:latin typeface="微軟正黑體" panose="020B0604030504040204" pitchFamily="34" charset="-120"/>
                <a:ea typeface="微軟正黑體" panose="020B0604030504040204" pitchFamily="34" charset="-120"/>
              </a:rPr>
              <a:t> 、 </a:t>
            </a:r>
            <a:r>
              <a:rPr lang="en-US" altLang="zh-TW" sz="2000" dirty="0" smtClean="0">
                <a:latin typeface="微軟正黑體" panose="020B0604030504040204" pitchFamily="34" charset="-120"/>
                <a:ea typeface="微軟正黑體" panose="020B0604030504040204" pitchFamily="34" charset="-120"/>
              </a:rPr>
              <a:t>HMI</a:t>
            </a:r>
            <a:r>
              <a:rPr lang="zh-TW" altLang="en-US" sz="2000" dirty="0">
                <a:latin typeface="微軟正黑體" panose="020B0604030504040204" pitchFamily="34" charset="-120"/>
                <a:ea typeface="微軟正黑體" panose="020B0604030504040204" pitchFamily="34" charset="-120"/>
              </a:rPr>
              <a:t> 、 </a:t>
            </a:r>
            <a:r>
              <a:rPr lang="en-US" altLang="zh-TW" sz="2000" dirty="0" smtClean="0">
                <a:latin typeface="微軟正黑體" panose="020B0604030504040204" pitchFamily="34" charset="-120"/>
                <a:ea typeface="微軟正黑體" panose="020B0604030504040204" pitchFamily="34" charset="-120"/>
              </a:rPr>
              <a:t>Driving </a:t>
            </a:r>
            <a:r>
              <a:rPr lang="en-US" altLang="zh-TW" sz="2000" dirty="0">
                <a:latin typeface="微軟正黑體" panose="020B0604030504040204" pitchFamily="34" charset="-120"/>
                <a:ea typeface="微軟正黑體" panose="020B0604030504040204" pitchFamily="34" charset="-120"/>
              </a:rPr>
              <a:t>simulator</a:t>
            </a:r>
          </a:p>
          <a:p>
            <a:r>
              <a:rPr lang="zh-TW" altLang="en-US" sz="2000" dirty="0">
                <a:latin typeface="微軟正黑體" panose="020B0604030504040204" pitchFamily="34" charset="-120"/>
                <a:ea typeface="微軟正黑體" panose="020B0604030504040204" pitchFamily="34" charset="-120"/>
              </a:rPr>
              <a:t>自動駕駛</a:t>
            </a:r>
            <a:r>
              <a:rPr lang="zh-TW" altLang="en-US" sz="2000" dirty="0" smtClean="0">
                <a:latin typeface="微軟正黑體" panose="020B0604030504040204" pitchFamily="34" charset="-120"/>
                <a:ea typeface="微軟正黑體" panose="020B0604030504040204" pitchFamily="34" charset="-120"/>
              </a:rPr>
              <a:t>汽車、信任、視覺反饋、人機</a:t>
            </a:r>
            <a:r>
              <a:rPr lang="zh-TW" altLang="en-US" sz="2000" dirty="0">
                <a:latin typeface="微軟正黑體" panose="020B0604030504040204" pitchFamily="34" charset="-120"/>
                <a:ea typeface="微軟正黑體" panose="020B0604030504040204" pitchFamily="34" charset="-120"/>
              </a:rPr>
              <a:t>界</a:t>
            </a:r>
            <a:r>
              <a:rPr lang="zh-TW" altLang="en-US" sz="2000" dirty="0" smtClean="0">
                <a:latin typeface="微軟正黑體" panose="020B0604030504040204" pitchFamily="34" charset="-120"/>
                <a:ea typeface="微軟正黑體" panose="020B0604030504040204" pitchFamily="34" charset="-120"/>
              </a:rPr>
              <a:t>面、駕駛</a:t>
            </a:r>
            <a:r>
              <a:rPr lang="zh-TW" altLang="en-US" sz="2000" dirty="0">
                <a:latin typeface="微軟正黑體" panose="020B0604030504040204" pitchFamily="34" charset="-120"/>
                <a:ea typeface="微軟正黑體" panose="020B0604030504040204" pitchFamily="34" charset="-120"/>
              </a:rPr>
              <a:t>模擬器</a:t>
            </a:r>
            <a:endParaRPr lang="zh-TW" altLang="en-US" sz="2400" dirty="0">
              <a:latin typeface="微軟正黑體" panose="020B0604030504040204" pitchFamily="34" charset="-120"/>
              <a:ea typeface="微軟正黑體" panose="020B0604030504040204" pitchFamily="34" charset="-120"/>
            </a:endParaRPr>
          </a:p>
        </p:txBody>
      </p:sp>
      <p:sp>
        <p:nvSpPr>
          <p:cNvPr id="7" name="投影片編號版面配置區 6"/>
          <p:cNvSpPr>
            <a:spLocks noGrp="1"/>
          </p:cNvSpPr>
          <p:nvPr>
            <p:ph type="sldNum" sz="quarter" idx="12"/>
          </p:nvPr>
        </p:nvSpPr>
        <p:spPr/>
        <p:txBody>
          <a:bodyPr/>
          <a:lstStyle/>
          <a:p>
            <a:fld id="{044FB8EC-8959-441E-ADB3-308DB1B5389D}" type="slidenum">
              <a:rPr lang="zh-TW" altLang="en-US" smtClean="0"/>
              <a:t>1</a:t>
            </a:fld>
            <a:endParaRPr lang="zh-TW" altLang="en-US"/>
          </a:p>
        </p:txBody>
      </p:sp>
      <p:sp>
        <p:nvSpPr>
          <p:cNvPr id="6" name="矩形 5"/>
          <p:cNvSpPr/>
          <p:nvPr/>
        </p:nvSpPr>
        <p:spPr>
          <a:xfrm>
            <a:off x="9824300" y="5965448"/>
            <a:ext cx="2232582" cy="892552"/>
          </a:xfrm>
          <a:prstGeom prst="rect">
            <a:avLst/>
          </a:prstGeom>
        </p:spPr>
        <p:txBody>
          <a:bodyPr wrap="square">
            <a:spAutoFit/>
          </a:bodyPr>
          <a:lstStyle/>
          <a:p>
            <a:pPr>
              <a:lnSpc>
                <a:spcPct val="130000"/>
              </a:lnSpc>
            </a:pPr>
            <a:r>
              <a:rPr lang="zh-TW" altLang="en-US" sz="2000" dirty="0" smtClean="0">
                <a:latin typeface="微軟正黑體" panose="020B0604030504040204" pitchFamily="34" charset="-120"/>
                <a:ea typeface="微軟正黑體" panose="020B0604030504040204" pitchFamily="34" charset="-120"/>
              </a:rPr>
              <a:t>指導老師</a:t>
            </a:r>
            <a:r>
              <a:rPr lang="en-US" altLang="zh-TW"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柳永青</a:t>
            </a:r>
            <a:endParaRPr lang="en-US" altLang="zh-TW" sz="2000" dirty="0" smtClean="0">
              <a:latin typeface="微軟正黑體" panose="020B0604030504040204" pitchFamily="34" charset="-120"/>
              <a:ea typeface="微軟正黑體" panose="020B0604030504040204" pitchFamily="34" charset="-120"/>
            </a:endParaRPr>
          </a:p>
          <a:p>
            <a:pPr>
              <a:lnSpc>
                <a:spcPct val="130000"/>
              </a:lnSpc>
            </a:pPr>
            <a:r>
              <a:rPr lang="zh-TW" altLang="en-US" sz="2000" dirty="0" smtClean="0">
                <a:latin typeface="微軟正黑體" panose="020B0604030504040204" pitchFamily="34" charset="-120"/>
                <a:ea typeface="微軟正黑體" panose="020B0604030504040204" pitchFamily="34" charset="-120"/>
              </a:rPr>
              <a:t>報告人</a:t>
            </a:r>
            <a:r>
              <a:rPr lang="en-US" altLang="zh-TW"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蔡培詩</a:t>
            </a:r>
            <a:endParaRPr lang="zh-TW" altLang="en-US"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3783341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413700" y="136444"/>
            <a:ext cx="2620651" cy="1190969"/>
          </a:xfrm>
        </p:spPr>
        <p:txBody>
          <a:bodyPr/>
          <a:lstStyle/>
          <a:p>
            <a:r>
              <a:rPr lang="zh-TW" altLang="en-US" b="1" dirty="0" smtClean="0">
                <a:latin typeface="微軟正黑體" panose="020B0604030504040204" pitchFamily="34" charset="-120"/>
                <a:ea typeface="微軟正黑體" panose="020B0604030504040204" pitchFamily="34" charset="-120"/>
              </a:rPr>
              <a:t>儀器</a:t>
            </a:r>
            <a:endParaRPr lang="zh-TW" altLang="en-US" b="1"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480375" y="1429017"/>
            <a:ext cx="11437169" cy="4543158"/>
          </a:xfrm>
        </p:spPr>
        <p:txBody>
          <a:bodyPr>
            <a:noAutofit/>
          </a:bodyPr>
          <a:lstStyle/>
          <a:p>
            <a:pPr marL="342900" indent="-342900" algn="l">
              <a:lnSpc>
                <a:spcPct val="120000"/>
              </a:lnSpc>
              <a:buFont typeface="Arial" panose="020B0604020202020204" pitchFamily="34" charset="0"/>
              <a:buChar char="•"/>
            </a:pPr>
            <a:r>
              <a:rPr lang="en-US" altLang="zh-TW" dirty="0">
                <a:latin typeface="微軟正黑體" panose="020B0604030504040204" pitchFamily="34" charset="-120"/>
                <a:ea typeface="微軟正黑體" panose="020B0604030504040204" pitchFamily="34" charset="-120"/>
              </a:rPr>
              <a:t>Nissan NV200</a:t>
            </a:r>
            <a:r>
              <a:rPr lang="zh-TW" altLang="en-US" dirty="0" smtClean="0">
                <a:latin typeface="微軟正黑體" panose="020B0604030504040204" pitchFamily="34" charset="-120"/>
                <a:ea typeface="微軟正黑體" panose="020B0604030504040204" pitchFamily="34" charset="-120"/>
              </a:rPr>
              <a:t>車輛</a:t>
            </a: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en-US" altLang="zh-TW" dirty="0">
                <a:latin typeface="微軟正黑體" panose="020B0604030504040204" pitchFamily="34" charset="-120"/>
                <a:ea typeface="微軟正黑體" panose="020B0604030504040204" pitchFamily="34" charset="-120"/>
              </a:rPr>
              <a:t>Sony VPL-CS1 LCD </a:t>
            </a:r>
            <a:r>
              <a:rPr lang="zh-TW" altLang="en-US" dirty="0">
                <a:latin typeface="微軟正黑體" panose="020B0604030504040204" pitchFamily="34" charset="-120"/>
                <a:ea typeface="微軟正黑體" panose="020B0604030504040204" pitchFamily="34" charset="-120"/>
              </a:rPr>
              <a:t>數據投影儀用於直接在擋風玻璃前顯示各種駕駛情況</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道路和發動機噪音通過安裝在駕駛員座椅兩側的</a:t>
            </a:r>
            <a:r>
              <a:rPr lang="en-US" altLang="zh-TW" dirty="0">
                <a:latin typeface="微軟正黑體" panose="020B0604030504040204" pitchFamily="34" charset="-120"/>
                <a:ea typeface="微軟正黑體" panose="020B0604030504040204" pitchFamily="34" charset="-120"/>
              </a:rPr>
              <a:t>Fujitsu 2.0CH</a:t>
            </a:r>
            <a:r>
              <a:rPr lang="zh-TW" altLang="en-US" dirty="0">
                <a:latin typeface="微軟正黑體" panose="020B0604030504040204" pitchFamily="34" charset="-120"/>
                <a:ea typeface="微軟正黑體" panose="020B0604030504040204" pitchFamily="34" charset="-120"/>
              </a:rPr>
              <a:t>揚聲器</a:t>
            </a:r>
            <a:r>
              <a:rPr lang="en-US" altLang="zh-TW" dirty="0">
                <a:latin typeface="微軟正黑體" panose="020B0604030504040204" pitchFamily="34" charset="-120"/>
                <a:ea typeface="微軟正黑體" panose="020B0604030504040204" pitchFamily="34" charset="-120"/>
              </a:rPr>
              <a:t>PS-130</a:t>
            </a:r>
            <a:r>
              <a:rPr lang="zh-TW" altLang="en-US" dirty="0">
                <a:latin typeface="微軟正黑體" panose="020B0604030504040204" pitchFamily="34" charset="-120"/>
                <a:ea typeface="微軟正黑體" panose="020B0604030504040204" pitchFamily="34" charset="-120"/>
              </a:rPr>
              <a:t>播放</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使用</a:t>
            </a:r>
            <a:r>
              <a:rPr lang="en-US" altLang="zh-TW" dirty="0">
                <a:latin typeface="微軟正黑體" panose="020B0604030504040204" pitchFamily="34" charset="-120"/>
                <a:ea typeface="微軟正黑體" panose="020B0604030504040204" pitchFamily="34" charset="-120"/>
              </a:rPr>
              <a:t>Microsoft Paint</a:t>
            </a:r>
            <a:r>
              <a:rPr lang="zh-TW" altLang="en-US" dirty="0">
                <a:latin typeface="微軟正黑體" panose="020B0604030504040204" pitchFamily="34" charset="-120"/>
                <a:ea typeface="微軟正黑體" panose="020B0604030504040204" pitchFamily="34" charset="-120"/>
              </a:rPr>
              <a:t>和</a:t>
            </a:r>
            <a:r>
              <a:rPr lang="en-US" altLang="zh-TW" dirty="0">
                <a:latin typeface="微軟正黑體" panose="020B0604030504040204" pitchFamily="34" charset="-120"/>
                <a:ea typeface="微軟正黑體" panose="020B0604030504040204" pitchFamily="34" charset="-120"/>
              </a:rPr>
              <a:t>Adobe Premiere Pro</a:t>
            </a:r>
            <a:r>
              <a:rPr lang="zh-TW" altLang="en-US" dirty="0">
                <a:latin typeface="微軟正黑體" panose="020B0604030504040204" pitchFamily="34" charset="-120"/>
                <a:ea typeface="微軟正黑體" panose="020B0604030504040204" pitchFamily="34" charset="-120"/>
              </a:rPr>
              <a:t>創建和編輯</a:t>
            </a:r>
            <a:r>
              <a:rPr lang="en-US" altLang="zh-TW" dirty="0">
                <a:latin typeface="微軟正黑體" panose="020B0604030504040204" pitchFamily="34" charset="-120"/>
                <a:ea typeface="微軟正黑體" panose="020B0604030504040204" pitchFamily="34" charset="-120"/>
              </a:rPr>
              <a:t>HMI</a:t>
            </a:r>
            <a:r>
              <a:rPr lang="zh-TW" altLang="en-US" dirty="0">
                <a:latin typeface="微軟正黑體" panose="020B0604030504040204" pitchFamily="34" charset="-120"/>
                <a:ea typeface="微軟正黑體" panose="020B0604030504040204" pitchFamily="34" charset="-120"/>
              </a:rPr>
              <a:t>顯示，然後將其顯示在</a:t>
            </a:r>
            <a:r>
              <a:rPr lang="en-US" altLang="zh-TW" dirty="0">
                <a:latin typeface="微軟正黑體" panose="020B0604030504040204" pitchFamily="34" charset="-120"/>
                <a:ea typeface="微軟正黑體" panose="020B0604030504040204" pitchFamily="34" charset="-120"/>
              </a:rPr>
              <a:t>Apple iPad Air</a:t>
            </a:r>
            <a:r>
              <a:rPr lang="zh-TW" altLang="en-US" dirty="0">
                <a:latin typeface="微軟正黑體" panose="020B0604030504040204" pitchFamily="34" charset="-120"/>
                <a:ea typeface="微軟正黑體" panose="020B0604030504040204" pitchFamily="34" charset="-120"/>
              </a:rPr>
              <a:t>上</a:t>
            </a:r>
          </a:p>
        </p:txBody>
      </p:sp>
      <p:sp>
        <p:nvSpPr>
          <p:cNvPr id="5" name="頁尾版面配置區 4"/>
          <p:cNvSpPr>
            <a:spLocks noGrp="1"/>
          </p:cNvSpPr>
          <p:nvPr>
            <p:ph type="ftr" sz="quarter" idx="11"/>
          </p:nvPr>
        </p:nvSpPr>
        <p:spPr/>
        <p:txBody>
          <a:bodyPr/>
          <a:lstStyle/>
          <a:p>
            <a:endParaRPr lang="zh-TW" altLang="en-US" dirty="0"/>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10</a:t>
            </a:fld>
            <a:endParaRPr lang="zh-TW" altLang="en-US"/>
          </a:p>
        </p:txBody>
      </p:sp>
      <p:pic>
        <p:nvPicPr>
          <p:cNvPr id="4098" name="Picture 2" descr="圖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53400" y="3705225"/>
            <a:ext cx="2166324" cy="3152775"/>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圖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1400" y="3803022"/>
            <a:ext cx="4286249" cy="29571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70389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573562" y="1545995"/>
            <a:ext cx="11475564" cy="1919517"/>
          </a:xfrm>
          <a:solidFill>
            <a:srgbClr val="FFC000"/>
          </a:solidFill>
        </p:spPr>
        <p:txBody>
          <a:bodyPr>
            <a:noAutofit/>
          </a:bodyPr>
          <a:lstStyle/>
          <a:p>
            <a:pPr marL="342900" indent="-342900" algn="l">
              <a:lnSpc>
                <a:spcPct val="120000"/>
              </a:lnSpc>
              <a:buFont typeface="Arial" panose="020B0604020202020204" pitchFamily="34" charset="0"/>
              <a:buChar char="•"/>
            </a:pPr>
            <a:r>
              <a:rPr lang="zh-TW" altLang="en-US" dirty="0" smtClean="0"/>
              <a:t>對</a:t>
            </a:r>
            <a:r>
              <a:rPr lang="zh-TW" altLang="en-US" dirty="0">
                <a:latin typeface="微軟正黑體" panose="020B0604030504040204" pitchFamily="34" charset="-120"/>
                <a:ea typeface="微軟正黑體" panose="020B0604030504040204" pitchFamily="34" charset="-120"/>
              </a:rPr>
              <a:t>“自動駕駛車信任</a:t>
            </a:r>
            <a:r>
              <a:rPr lang="zh-TW" altLang="en-US" dirty="0" smtClean="0">
                <a:latin typeface="微軟正黑體" panose="020B0604030504040204" pitchFamily="34" charset="-120"/>
                <a:ea typeface="微軟正黑體" panose="020B0604030504040204" pitchFamily="34" charset="-120"/>
              </a:rPr>
              <a:t>問卷”</a:t>
            </a:r>
            <a:r>
              <a:rPr lang="zh-TW" altLang="en-US" dirty="0">
                <a:latin typeface="微軟正黑體" panose="020B0604030504040204" pitchFamily="34" charset="-120"/>
                <a:ea typeface="微軟正黑體" panose="020B0604030504040204" pitchFamily="34" charset="-120"/>
              </a:rPr>
              <a:t>的表述</a:t>
            </a:r>
            <a:r>
              <a:rPr lang="zh-TW" altLang="en-US" dirty="0" smtClean="0">
                <a:latin typeface="微軟正黑體" panose="020B0604030504040204" pitchFamily="34" charset="-120"/>
                <a:ea typeface="微軟正黑體" panose="020B0604030504040204" pitchFamily="34" charset="-120"/>
              </a:rPr>
              <a:t>進行重新修訂（</a:t>
            </a:r>
            <a:r>
              <a:rPr lang="zh-TW" altLang="en-US" dirty="0">
                <a:latin typeface="微軟正黑體" panose="020B0604030504040204" pitchFamily="34" charset="-120"/>
                <a:ea typeface="微軟正黑體" panose="020B0604030504040204" pitchFamily="34" charset="-120"/>
              </a:rPr>
              <a:t>從“系統</a:t>
            </a:r>
            <a:r>
              <a:rPr lang="zh-TW" altLang="en-US" dirty="0" smtClean="0">
                <a:latin typeface="微軟正黑體" panose="020B0604030504040204" pitchFamily="34" charset="-120"/>
                <a:ea typeface="微軟正黑體" panose="020B0604030504040204" pitchFamily="34" charset="-120"/>
              </a:rPr>
              <a:t>”</a:t>
            </a:r>
            <a:r>
              <a:rPr lang="en-US" altLang="zh-TW" dirty="0" smtClean="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“自動駕駛車”）</a:t>
            </a:r>
            <a:r>
              <a:rPr lang="en-US" altLang="zh-TW" dirty="0">
                <a:latin typeface="微軟正黑體" panose="020B0604030504040204" pitchFamily="34" charset="-120"/>
                <a:ea typeface="微軟正黑體" panose="020B0604030504040204" pitchFamily="34" charset="-120"/>
              </a:rPr>
              <a:t>Jian et al. (2000</a:t>
            </a:r>
            <a:r>
              <a:rPr lang="en-US" altLang="zh-TW" dirty="0" smtClean="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a:t>
            </a: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要求</a:t>
            </a:r>
            <a:r>
              <a:rPr lang="zh-TW" altLang="en-US" dirty="0">
                <a:latin typeface="微軟正黑體" panose="020B0604030504040204" pitchFamily="34" charset="-120"/>
                <a:ea typeface="微軟正黑體" panose="020B0604030504040204" pitchFamily="34" charset="-120"/>
              </a:rPr>
              <a:t>參與者使用</a:t>
            </a:r>
            <a:r>
              <a:rPr lang="en-US" altLang="zh-TW" dirty="0">
                <a:latin typeface="微軟正黑體" panose="020B0604030504040204" pitchFamily="34" charset="-120"/>
                <a:ea typeface="微軟正黑體" panose="020B0604030504040204" pitchFamily="34" charset="-120"/>
              </a:rPr>
              <a:t>7</a:t>
            </a:r>
            <a:r>
              <a:rPr lang="zh-TW" altLang="en-US" dirty="0">
                <a:latin typeface="微軟正黑體" panose="020B0604030504040204" pitchFamily="34" charset="-120"/>
                <a:ea typeface="微軟正黑體" panose="020B0604030504040204" pitchFamily="34" charset="-120"/>
              </a:rPr>
              <a:t>點</a:t>
            </a:r>
            <a:r>
              <a:rPr lang="en-US" altLang="zh-TW" dirty="0" smtClean="0">
                <a:latin typeface="微軟正黑體" panose="020B0604030504040204" pitchFamily="34" charset="-120"/>
                <a:ea typeface="微軟正黑體" panose="020B0604030504040204" pitchFamily="34" charset="-120"/>
              </a:rPr>
              <a:t>Likert</a:t>
            </a:r>
            <a:r>
              <a:rPr lang="zh-TW" altLang="en-US" dirty="0" smtClean="0">
                <a:latin typeface="微軟正黑體" panose="020B0604030504040204" pitchFamily="34" charset="-120"/>
                <a:ea typeface="微軟正黑體" panose="020B0604030504040204" pitchFamily="34" charset="-120"/>
              </a:rPr>
              <a:t>量</a:t>
            </a:r>
            <a:r>
              <a:rPr lang="zh-TW" altLang="en-US" dirty="0">
                <a:latin typeface="微軟正黑體" panose="020B0604030504040204" pitchFamily="34" charset="-120"/>
                <a:ea typeface="微軟正黑體" panose="020B0604030504040204" pitchFamily="34" charset="-120"/>
              </a:rPr>
              <a:t>表選擇最適合他們的感受的選項，評分範圍從</a:t>
            </a:r>
            <a:r>
              <a:rPr lang="en-US" altLang="zh-TW" dirty="0">
                <a:latin typeface="微軟正黑體" panose="020B0604030504040204" pitchFamily="34" charset="-120"/>
                <a:ea typeface="微軟正黑體" panose="020B0604030504040204" pitchFamily="34" charset="-120"/>
              </a:rPr>
              <a:t>1</a:t>
            </a:r>
            <a:r>
              <a:rPr lang="zh-TW" altLang="en-US" dirty="0">
                <a:latin typeface="微軟正黑體" panose="020B0604030504040204" pitchFamily="34" charset="-120"/>
                <a:ea typeface="微軟正黑體" panose="020B0604030504040204" pitchFamily="34" charset="-120"/>
              </a:rPr>
              <a:t>（根本沒有）到</a:t>
            </a:r>
            <a:r>
              <a:rPr lang="en-US" altLang="zh-TW" dirty="0">
                <a:latin typeface="微軟正黑體" panose="020B0604030504040204" pitchFamily="34" charset="-120"/>
                <a:ea typeface="微軟正黑體" panose="020B0604030504040204" pitchFamily="34" charset="-120"/>
              </a:rPr>
              <a:t>7</a:t>
            </a:r>
            <a:r>
              <a:rPr lang="zh-TW" altLang="en-US" dirty="0">
                <a:latin typeface="微軟正黑體" panose="020B0604030504040204" pitchFamily="34" charset="-120"/>
                <a:ea typeface="微軟正黑體" panose="020B0604030504040204" pitchFamily="34" charset="-120"/>
              </a:rPr>
              <a:t>（非常好）</a:t>
            </a:r>
            <a:r>
              <a:rPr lang="zh-TW" altLang="en-US" dirty="0" smtClean="0">
                <a:latin typeface="微軟正黑體" panose="020B0604030504040204" pitchFamily="34" charset="-120"/>
                <a:ea typeface="微軟正黑體" panose="020B0604030504040204" pitchFamily="34" charset="-120"/>
              </a:rPr>
              <a:t>。</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量表中添加了八個其他問題，以便對參與者對自動系統的感覺有更廣泛的了解。添加了問題</a:t>
            </a:r>
            <a:r>
              <a:rPr lang="en-US" altLang="zh-TW" dirty="0" smtClean="0">
                <a:latin typeface="微軟正黑體" panose="020B0604030504040204" pitchFamily="34" charset="-120"/>
                <a:ea typeface="微軟正黑體" panose="020B0604030504040204" pitchFamily="34" charset="-120"/>
              </a:rPr>
              <a:t>13~15</a:t>
            </a:r>
            <a:r>
              <a:rPr lang="zh-TW" altLang="en-US" dirty="0">
                <a:latin typeface="微軟正黑體" panose="020B0604030504040204" pitchFamily="34" charset="-120"/>
                <a:ea typeface="微軟正黑體" panose="020B0604030504040204" pitchFamily="34" charset="-120"/>
              </a:rPr>
              <a:t>和</a:t>
            </a:r>
            <a:r>
              <a:rPr lang="en-US" altLang="zh-TW" dirty="0">
                <a:latin typeface="微軟正黑體" panose="020B0604030504040204" pitchFamily="34" charset="-120"/>
                <a:ea typeface="微軟正黑體" panose="020B0604030504040204" pitchFamily="34" charset="-120"/>
              </a:rPr>
              <a:t>18</a:t>
            </a:r>
            <a:r>
              <a:rPr lang="zh-TW" altLang="en-US" dirty="0">
                <a:latin typeface="微軟正黑體" panose="020B0604030504040204" pitchFamily="34" charset="-120"/>
                <a:ea typeface="微軟正黑體" panose="020B0604030504040204" pitchFamily="34" charset="-120"/>
              </a:rPr>
              <a:t>，以調查反饋水平如何影響參與者對自動駕駛汽車的信任。添加了問題</a:t>
            </a:r>
            <a:r>
              <a:rPr lang="en-US" altLang="zh-TW" dirty="0">
                <a:latin typeface="微軟正黑體" panose="020B0604030504040204" pitchFamily="34" charset="-120"/>
                <a:ea typeface="微軟正黑體" panose="020B0604030504040204" pitchFamily="34" charset="-120"/>
              </a:rPr>
              <a:t>16</a:t>
            </a:r>
            <a:r>
              <a:rPr lang="zh-TW" altLang="en-US" dirty="0">
                <a:latin typeface="微軟正黑體" panose="020B0604030504040204" pitchFamily="34" charset="-120"/>
                <a:ea typeface="微軟正黑體" panose="020B0604030504040204" pitchFamily="34" charset="-120"/>
              </a:rPr>
              <a:t>、</a:t>
            </a:r>
            <a:r>
              <a:rPr lang="en-US" altLang="zh-TW" dirty="0">
                <a:latin typeface="微軟正黑體" panose="020B0604030504040204" pitchFamily="34" charset="-120"/>
                <a:ea typeface="微軟正黑體" panose="020B0604030504040204" pitchFamily="34" charset="-120"/>
              </a:rPr>
              <a:t>17</a:t>
            </a:r>
            <a:r>
              <a:rPr lang="zh-TW" altLang="en-US" dirty="0">
                <a:latin typeface="微軟正黑體" panose="020B0604030504040204" pitchFamily="34" charset="-120"/>
                <a:ea typeface="微軟正黑體" panose="020B0604030504040204" pitchFamily="34" charset="-120"/>
              </a:rPr>
              <a:t>、</a:t>
            </a:r>
            <a:r>
              <a:rPr lang="en-US" altLang="zh-TW" dirty="0" smtClean="0">
                <a:latin typeface="微軟正黑體" panose="020B0604030504040204" pitchFamily="34" charset="-120"/>
                <a:ea typeface="微軟正黑體" panose="020B0604030504040204" pitchFamily="34" charset="-120"/>
              </a:rPr>
              <a:t>19</a:t>
            </a:r>
            <a:r>
              <a:rPr lang="zh-TW" altLang="en-US" dirty="0" smtClean="0">
                <a:latin typeface="微軟正黑體" panose="020B0604030504040204" pitchFamily="34" charset="-120"/>
                <a:ea typeface="微軟正黑體" panose="020B0604030504040204" pitchFamily="34" charset="-120"/>
              </a:rPr>
              <a:t>、</a:t>
            </a:r>
            <a:r>
              <a:rPr lang="en-US" altLang="zh-TW" dirty="0" smtClean="0">
                <a:latin typeface="微軟正黑體" panose="020B0604030504040204" pitchFamily="34" charset="-120"/>
                <a:ea typeface="微軟正黑體" panose="020B0604030504040204" pitchFamily="34" charset="-120"/>
              </a:rPr>
              <a:t>20</a:t>
            </a:r>
            <a:r>
              <a:rPr lang="zh-TW" altLang="en-US" dirty="0">
                <a:latin typeface="微軟正黑體" panose="020B0604030504040204" pitchFamily="34" charset="-120"/>
                <a:ea typeface="微軟正黑體" panose="020B0604030504040204" pitchFamily="34" charset="-120"/>
              </a:rPr>
              <a:t>，以檢查參與者的</a:t>
            </a:r>
            <a:r>
              <a:rPr lang="zh-TW" altLang="en-US" b="1" dirty="0">
                <a:latin typeface="微軟正黑體" panose="020B0604030504040204" pitchFamily="34" charset="-120"/>
                <a:ea typeface="微軟正黑體" panose="020B0604030504040204" pitchFamily="34" charset="-120"/>
              </a:rPr>
              <a:t>使用意圖</a:t>
            </a:r>
            <a:r>
              <a:rPr lang="zh-TW" altLang="en-US" dirty="0">
                <a:latin typeface="微軟正黑體" panose="020B0604030504040204" pitchFamily="34" charset="-120"/>
                <a:ea typeface="微軟正黑體" panose="020B0604030504040204" pitchFamily="34" charset="-120"/>
              </a:rPr>
              <a:t>以及將來對自動駕駛汽車的</a:t>
            </a:r>
            <a:r>
              <a:rPr lang="zh-TW" altLang="en-US" b="1" dirty="0">
                <a:latin typeface="微軟正黑體" panose="020B0604030504040204" pitchFamily="34" charset="-120"/>
                <a:ea typeface="微軟正黑體" panose="020B0604030504040204" pitchFamily="34" charset="-120"/>
              </a:rPr>
              <a:t>接受</a:t>
            </a:r>
            <a:r>
              <a:rPr lang="zh-TW" altLang="en-US" b="1" dirty="0" smtClean="0">
                <a:latin typeface="微軟正黑體" panose="020B0604030504040204" pitchFamily="34" charset="-120"/>
                <a:ea typeface="微軟正黑體" panose="020B0604030504040204" pitchFamily="34" charset="-120"/>
              </a:rPr>
              <a:t>程度</a:t>
            </a:r>
            <a:endParaRPr lang="zh-TW" altLang="en-US" b="1" dirty="0">
              <a:latin typeface="微軟正黑體" panose="020B0604030504040204" pitchFamily="34" charset="-120"/>
              <a:ea typeface="微軟正黑體" panose="020B0604030504040204" pitchFamily="34" charset="-120"/>
            </a:endParaRPr>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11</a:t>
            </a:fld>
            <a:endParaRPr lang="zh-TW" altLang="en-US"/>
          </a:p>
        </p:txBody>
      </p:sp>
      <p:sp>
        <p:nvSpPr>
          <p:cNvPr id="7" name="文字方塊 6"/>
          <p:cNvSpPr txBox="1"/>
          <p:nvPr/>
        </p:nvSpPr>
        <p:spPr>
          <a:xfrm>
            <a:off x="573562" y="216396"/>
            <a:ext cx="3563331" cy="1015663"/>
          </a:xfrm>
          <a:prstGeom prst="rect">
            <a:avLst/>
          </a:prstGeom>
          <a:noFill/>
        </p:spPr>
        <p:txBody>
          <a:bodyPr wrap="square" rtlCol="0">
            <a:spAutoFit/>
          </a:bodyPr>
          <a:lstStyle/>
          <a:p>
            <a:r>
              <a:rPr lang="zh-TW" altLang="en-US" sz="6000" b="1" dirty="0">
                <a:latin typeface="微軟正黑體" panose="020B0604030504040204" pitchFamily="34" charset="-120"/>
                <a:ea typeface="微軟正黑體" panose="020B0604030504040204" pitchFamily="34" charset="-120"/>
                <a:cs typeface="+mj-cs"/>
              </a:rPr>
              <a:t>信任度</a:t>
            </a:r>
          </a:p>
        </p:txBody>
      </p:sp>
    </p:spTree>
    <p:extLst>
      <p:ext uri="{BB962C8B-B14F-4D97-AF65-F5344CB8AC3E}">
        <p14:creationId xmlns:p14="http://schemas.microsoft.com/office/powerpoint/2010/main" val="1287215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12</a:t>
            </a:fld>
            <a:endParaRPr lang="zh-TW" altLang="en-US"/>
          </a:p>
        </p:txBody>
      </p:sp>
      <p:sp>
        <p:nvSpPr>
          <p:cNvPr id="3" name="矩形 2"/>
          <p:cNvSpPr/>
          <p:nvPr/>
        </p:nvSpPr>
        <p:spPr>
          <a:xfrm>
            <a:off x="643379" y="723644"/>
            <a:ext cx="10244579" cy="5410712"/>
          </a:xfrm>
          <a:prstGeom prst="rect">
            <a:avLst/>
          </a:prstGeom>
        </p:spPr>
        <p:txBody>
          <a:bodyPr vert="horz" lIns="91440" tIns="45720" rIns="91440" bIns="45720" rtlCol="0">
            <a:noAutofit/>
          </a:bodyPr>
          <a:lstStyle/>
          <a:p>
            <a:pPr marL="342900" indent="-342900">
              <a:lnSpc>
                <a:spcPct val="120000"/>
              </a:lnSpc>
              <a:spcBef>
                <a:spcPts val="1000"/>
              </a:spcBef>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該研究的目的是了解哪種視覺反饋可為高度自動化的車輛用戶提供</a:t>
            </a:r>
            <a:r>
              <a:rPr lang="zh-TW" altLang="en-US" sz="2400" dirty="0" smtClean="0">
                <a:latin typeface="微軟正黑體" panose="020B0604030504040204" pitchFamily="34" charset="-120"/>
                <a:ea typeface="微軟正黑體" panose="020B0604030504040204" pitchFamily="34" charset="-120"/>
              </a:rPr>
              <a:t>最佳信任。</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20000"/>
              </a:lnSpc>
              <a:spcBef>
                <a:spcPts val="1000"/>
              </a:spcBef>
              <a:buFont typeface="Wingdings" panose="05000000000000000000" pitchFamily="2" charset="2"/>
              <a:buChar char="Ø"/>
            </a:pPr>
            <a:r>
              <a:rPr lang="zh-TW" altLang="en-US" sz="2400" dirty="0" smtClean="0">
                <a:latin typeface="微軟正黑體" panose="020B0604030504040204" pitchFamily="34" charset="-120"/>
                <a:ea typeface="微軟正黑體" panose="020B0604030504040204" pitchFamily="34" charset="-120"/>
              </a:rPr>
              <a:t>收集</a:t>
            </a:r>
            <a:r>
              <a:rPr lang="zh-TW" altLang="en-US" sz="2400" dirty="0">
                <a:latin typeface="微軟正黑體" panose="020B0604030504040204" pitchFamily="34" charset="-120"/>
                <a:ea typeface="微軟正黑體" panose="020B0604030504040204" pitchFamily="34" charset="-120"/>
              </a:rPr>
              <a:t>的主要數據是參與者對每種駕駛場景結束時給出的信任問卷的答复。為了分析信任和不信任分數，將信任問卷中的問題分為信任或不信任</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20000"/>
              </a:lnSpc>
              <a:spcBef>
                <a:spcPts val="1000"/>
              </a:spcBef>
              <a:buFont typeface="Wingdings" panose="05000000000000000000" pitchFamily="2" charset="2"/>
              <a:buChar char="Ø"/>
            </a:pPr>
            <a:r>
              <a:rPr lang="zh-TW" altLang="en-US" sz="2400" dirty="0" smtClean="0">
                <a:latin typeface="微軟正黑體" panose="020B0604030504040204" pitchFamily="34" charset="-120"/>
                <a:ea typeface="微軟正黑體" panose="020B0604030504040204" pitchFamily="34" charset="-120"/>
              </a:rPr>
              <a:t>發現</a:t>
            </a:r>
            <a:r>
              <a:rPr lang="zh-TW" altLang="en-US" sz="2400" dirty="0">
                <a:latin typeface="微軟正黑體" panose="020B0604030504040204" pitchFamily="34" charset="-120"/>
                <a:ea typeface="微軟正黑體" panose="020B0604030504040204" pitchFamily="34" charset="-120"/>
              </a:rPr>
              <a:t>問題</a:t>
            </a:r>
            <a:r>
              <a:rPr lang="en-US" altLang="zh-TW" sz="2400" dirty="0" smtClean="0">
                <a:latin typeface="微軟正黑體" panose="020B0604030504040204" pitchFamily="34" charset="-120"/>
                <a:ea typeface="微軟正黑體" panose="020B0604030504040204" pitchFamily="34" charset="-120"/>
              </a:rPr>
              <a:t>1~5</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15</a:t>
            </a:r>
            <a:r>
              <a:rPr lang="zh-TW" altLang="en-US" sz="2400" dirty="0">
                <a:latin typeface="微軟正黑體" panose="020B0604030504040204" pitchFamily="34" charset="-120"/>
                <a:ea typeface="微軟正黑體" panose="020B0604030504040204" pitchFamily="34" charset="-120"/>
              </a:rPr>
              <a:t>和</a:t>
            </a:r>
            <a:r>
              <a:rPr lang="en-US" altLang="zh-TW" sz="2400" dirty="0">
                <a:latin typeface="微軟正黑體" panose="020B0604030504040204" pitchFamily="34" charset="-120"/>
                <a:ea typeface="微軟正黑體" panose="020B0604030504040204" pitchFamily="34" charset="-120"/>
              </a:rPr>
              <a:t>19</a:t>
            </a:r>
            <a:r>
              <a:rPr lang="zh-TW" altLang="en-US" sz="2400" dirty="0">
                <a:latin typeface="微軟正黑體" panose="020B0604030504040204" pitchFamily="34" charset="-120"/>
                <a:ea typeface="微軟正黑體" panose="020B0604030504040204" pitchFamily="34" charset="-120"/>
              </a:rPr>
              <a:t>與不信任</a:t>
            </a:r>
            <a:r>
              <a:rPr lang="zh-TW" altLang="en-US" sz="2400" dirty="0" smtClean="0">
                <a:latin typeface="微軟正黑體" panose="020B0604030504040204" pitchFamily="34" charset="-120"/>
                <a:ea typeface="微軟正黑體" panose="020B0604030504040204" pitchFamily="34" charset="-120"/>
              </a:rPr>
              <a:t>有關。</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20000"/>
              </a:lnSpc>
              <a:spcBef>
                <a:spcPts val="1000"/>
              </a:spcBef>
              <a:buFont typeface="Wingdings" panose="05000000000000000000" pitchFamily="2" charset="2"/>
              <a:buChar char="Ø"/>
            </a:pPr>
            <a:r>
              <a:rPr lang="zh-TW" altLang="en-US" sz="2400" dirty="0" smtClean="0">
                <a:latin typeface="微軟正黑體" panose="020B0604030504040204" pitchFamily="34" charset="-120"/>
                <a:ea typeface="微軟正黑體" panose="020B0604030504040204" pitchFamily="34" charset="-120"/>
              </a:rPr>
              <a:t>問題</a:t>
            </a:r>
            <a:r>
              <a:rPr lang="en-US" altLang="zh-TW" sz="2400" dirty="0" smtClean="0">
                <a:latin typeface="微軟正黑體" panose="020B0604030504040204" pitchFamily="34" charset="-120"/>
                <a:ea typeface="微軟正黑體" panose="020B0604030504040204" pitchFamily="34" charset="-120"/>
              </a:rPr>
              <a:t>6~14</a:t>
            </a:r>
            <a:r>
              <a:rPr lang="zh-TW" altLang="en-US" sz="2400" dirty="0">
                <a:latin typeface="微軟正黑體" panose="020B0604030504040204" pitchFamily="34" charset="-120"/>
                <a:ea typeface="微軟正黑體" panose="020B0604030504040204" pitchFamily="34" charset="-120"/>
              </a:rPr>
              <a:t>、</a:t>
            </a:r>
            <a:r>
              <a:rPr lang="en-US" altLang="zh-TW" sz="2400" dirty="0" smtClean="0">
                <a:latin typeface="微軟正黑體" panose="020B0604030504040204" pitchFamily="34" charset="-120"/>
                <a:ea typeface="微軟正黑體" panose="020B0604030504040204" pitchFamily="34" charset="-120"/>
              </a:rPr>
              <a:t>16~18</a:t>
            </a:r>
            <a:r>
              <a:rPr lang="zh-TW" altLang="en-US" sz="2400" dirty="0">
                <a:latin typeface="微軟正黑體" panose="020B0604030504040204" pitchFamily="34" charset="-120"/>
                <a:ea typeface="微軟正黑體" panose="020B0604030504040204" pitchFamily="34" charset="-120"/>
              </a:rPr>
              <a:t>和</a:t>
            </a:r>
            <a:r>
              <a:rPr lang="en-US" altLang="zh-TW" sz="2400" dirty="0">
                <a:latin typeface="微軟正黑體" panose="020B0604030504040204" pitchFamily="34" charset="-120"/>
                <a:ea typeface="微軟正黑體" panose="020B0604030504040204" pitchFamily="34" charset="-120"/>
              </a:rPr>
              <a:t>20</a:t>
            </a:r>
            <a:r>
              <a:rPr lang="zh-TW" altLang="en-US" sz="2400" dirty="0">
                <a:latin typeface="微軟正黑體" panose="020B0604030504040204" pitchFamily="34" charset="-120"/>
                <a:ea typeface="微軟正黑體" panose="020B0604030504040204" pitchFamily="34" charset="-120"/>
              </a:rPr>
              <a:t>與信任</a:t>
            </a:r>
            <a:r>
              <a:rPr lang="zh-TW" altLang="en-US" sz="2400" dirty="0" smtClean="0">
                <a:latin typeface="微軟正黑體" panose="020B0604030504040204" pitchFamily="34" charset="-120"/>
                <a:ea typeface="微軟正黑體" panose="020B0604030504040204" pitchFamily="34" charset="-120"/>
              </a:rPr>
              <a:t>相關。</a:t>
            </a:r>
            <a:r>
              <a:rPr lang="zh-TW" altLang="en-US" sz="2400" dirty="0">
                <a:latin typeface="微軟正黑體" panose="020B0604030504040204" pitchFamily="34" charset="-120"/>
                <a:ea typeface="微軟正黑體" panose="020B0604030504040204" pitchFamily="34" charset="-120"/>
              </a:rPr>
              <a:t>在這項研究中，</a:t>
            </a:r>
            <a:r>
              <a:rPr lang="zh-TW" altLang="en-US" sz="2400" dirty="0" smtClean="0">
                <a:latin typeface="微軟正黑體" panose="020B0604030504040204" pitchFamily="34" charset="-120"/>
                <a:ea typeface="微軟正黑體" panose="020B0604030504040204" pitchFamily="34" charset="-120"/>
              </a:rPr>
              <a:t>基於</a:t>
            </a:r>
            <a:r>
              <a:rPr lang="en-US" altLang="zh-TW" sz="2400" dirty="0">
                <a:latin typeface="微軟正黑體" panose="020B0604030504040204" pitchFamily="34" charset="-120"/>
                <a:ea typeface="微軟正黑體" panose="020B0604030504040204" pitchFamily="34" charset="-120"/>
              </a:rPr>
              <a:t>Jian et al. (2000)</a:t>
            </a:r>
            <a:r>
              <a:rPr lang="zh-TW" altLang="en-US" sz="2400" dirty="0" smtClean="0">
                <a:latin typeface="微軟正黑體" panose="020B0604030504040204" pitchFamily="34" charset="-120"/>
                <a:ea typeface="微軟正黑體" panose="020B0604030504040204" pitchFamily="34" charset="-120"/>
              </a:rPr>
              <a:t>提出</a:t>
            </a:r>
            <a:r>
              <a:rPr lang="zh-TW" altLang="en-US" sz="2400" dirty="0">
                <a:latin typeface="微軟正黑體" panose="020B0604030504040204" pitchFamily="34" charset="-120"/>
                <a:ea typeface="微軟正黑體" panose="020B0604030504040204" pitchFamily="34" charset="-120"/>
              </a:rPr>
              <a:t>的技術來計算信任度量的綜合得分</a:t>
            </a:r>
            <a:r>
              <a:rPr lang="zh-TW" altLang="en-US" sz="2400" dirty="0" smtClean="0">
                <a:latin typeface="微軟正黑體" panose="020B0604030504040204" pitchFamily="34" charset="-120"/>
                <a:ea typeface="微軟正黑體" panose="020B0604030504040204" pitchFamily="34" charset="-120"/>
              </a:rPr>
              <a:t>。</a:t>
            </a:r>
            <a:endParaRPr lang="zh-TW" altLang="en-US" sz="2400" dirty="0">
              <a:solidFill>
                <a:srgbClr val="FF0000"/>
              </a:solidFill>
              <a:latin typeface="微軟正黑體" panose="020B0604030504040204" pitchFamily="34" charset="-120"/>
              <a:ea typeface="微軟正黑體" panose="020B0604030504040204" pitchFamily="34" charset="-120"/>
            </a:endParaRPr>
          </a:p>
        </p:txBody>
      </p:sp>
      <p:sp>
        <p:nvSpPr>
          <p:cNvPr id="7" name="標題 1"/>
          <p:cNvSpPr txBox="1">
            <a:spLocks/>
          </p:cNvSpPr>
          <p:nvPr/>
        </p:nvSpPr>
        <p:spPr>
          <a:xfrm>
            <a:off x="428134" y="522989"/>
            <a:ext cx="10925666" cy="5833361"/>
          </a:xfrm>
          <a:prstGeom prst="rect">
            <a:avLst/>
          </a:prstGeom>
          <a:ln w="57150">
            <a:solidFill>
              <a:srgbClr val="FFC000"/>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30000"/>
              </a:lnSpc>
            </a:pPr>
            <a:endParaRPr lang="zh-TW" altLang="en-US" sz="3600" b="1" dirty="0"/>
          </a:p>
        </p:txBody>
      </p:sp>
    </p:spTree>
    <p:extLst>
      <p:ext uri="{BB962C8B-B14F-4D97-AF65-F5344CB8AC3E}">
        <p14:creationId xmlns:p14="http://schemas.microsoft.com/office/powerpoint/2010/main" val="3878677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216783" y="243609"/>
            <a:ext cx="11758434" cy="512358"/>
          </a:xfrm>
          <a:solidFill>
            <a:srgbClr val="FFC000"/>
          </a:solidFill>
        </p:spPr>
        <p:txBody>
          <a:bodyPr>
            <a:noAutofit/>
          </a:bodyPr>
          <a:lstStyle/>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自動駕駛車信任問卷</a:t>
            </a: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13</a:t>
            </a:fld>
            <a:endParaRPr lang="zh-TW" altLang="en-US"/>
          </a:p>
        </p:txBody>
      </p:sp>
      <p:graphicFrame>
        <p:nvGraphicFramePr>
          <p:cNvPr id="4" name="表格 3"/>
          <p:cNvGraphicFramePr>
            <a:graphicFrameLocks noGrp="1"/>
          </p:cNvGraphicFramePr>
          <p:nvPr>
            <p:extLst>
              <p:ext uri="{D42A27DB-BD31-4B8C-83A1-F6EECF244321}">
                <p14:modId xmlns:p14="http://schemas.microsoft.com/office/powerpoint/2010/main" val="2262960013"/>
              </p:ext>
            </p:extLst>
          </p:nvPr>
        </p:nvGraphicFramePr>
        <p:xfrm>
          <a:off x="1924049" y="755967"/>
          <a:ext cx="7098244" cy="5867400"/>
        </p:xfrm>
        <a:graphic>
          <a:graphicData uri="http://schemas.openxmlformats.org/drawingml/2006/table">
            <a:tbl>
              <a:tblPr firstRow="1" bandRow="1">
                <a:tableStyleId>{5C22544A-7EE6-4342-B048-85BDC9FD1C3A}</a:tableStyleId>
              </a:tblPr>
              <a:tblGrid>
                <a:gridCol w="1171576"/>
                <a:gridCol w="552450"/>
                <a:gridCol w="3599657"/>
                <a:gridCol w="1774561"/>
              </a:tblGrid>
              <a:tr h="370840">
                <a:tc>
                  <a:txBody>
                    <a:bodyPr/>
                    <a:lstStyle/>
                    <a:p>
                      <a:r>
                        <a:rPr lang="zh-TW" altLang="en-US" sz="2000" b="1" dirty="0">
                          <a:effectLst/>
                          <a:latin typeface="微軟正黑體" panose="020B0604030504040204" pitchFamily="34" charset="-120"/>
                          <a:ea typeface="微軟正黑體" panose="020B0604030504040204" pitchFamily="34" charset="-120"/>
                        </a:rPr>
                        <a:t>變數</a:t>
                      </a:r>
                    </a:p>
                  </a:txBody>
                  <a:tcPr marL="38100" marR="38100" marT="38100" marB="38100"/>
                </a:tc>
                <a:tc gridSpan="2">
                  <a:txBody>
                    <a:bodyPr/>
                    <a:lstStyle/>
                    <a:p>
                      <a:r>
                        <a:rPr lang="zh-TW" altLang="en-US" sz="2000" b="1">
                          <a:effectLst/>
                          <a:latin typeface="微軟正黑體" panose="020B0604030504040204" pitchFamily="34" charset="-120"/>
                          <a:ea typeface="微軟正黑體" panose="020B0604030504040204" pitchFamily="34" charset="-120"/>
                        </a:rPr>
                        <a:t>問題</a:t>
                      </a:r>
                    </a:p>
                  </a:txBody>
                  <a:tcPr marL="38100" marR="38100" marT="38100" marB="38100"/>
                </a:tc>
                <a:tc hMerge="1">
                  <a:txBody>
                    <a:bodyPr/>
                    <a:lstStyle/>
                    <a:p>
                      <a:endParaRPr lang="zh-TW" altLang="en-US"/>
                    </a:p>
                  </a:txBody>
                  <a:tcPr/>
                </a:tc>
                <a:tc>
                  <a:txBody>
                    <a:bodyPr/>
                    <a:lstStyle/>
                    <a:p>
                      <a:r>
                        <a:rPr lang="zh-TW" altLang="en-US" sz="2000" b="1" dirty="0">
                          <a:effectLst/>
                          <a:latin typeface="微軟正黑體" panose="020B0604030504040204" pitchFamily="34" charset="-120"/>
                          <a:ea typeface="微軟正黑體" panose="020B0604030504040204" pitchFamily="34" charset="-120"/>
                        </a:rPr>
                        <a:t>信任</a:t>
                      </a:r>
                      <a:r>
                        <a:rPr lang="en-US" altLang="zh-TW" sz="2000" b="1" dirty="0">
                          <a:effectLst/>
                          <a:latin typeface="微軟正黑體" panose="020B0604030504040204" pitchFamily="34" charset="-120"/>
                          <a:ea typeface="微軟正黑體" panose="020B0604030504040204" pitchFamily="34" charset="-120"/>
                        </a:rPr>
                        <a:t>/</a:t>
                      </a:r>
                      <a:r>
                        <a:rPr lang="zh-TW" altLang="en-US" sz="2000" b="1" dirty="0">
                          <a:effectLst/>
                          <a:latin typeface="微軟正黑體" panose="020B0604030504040204" pitchFamily="34" charset="-120"/>
                          <a:ea typeface="微軟正黑體" panose="020B0604030504040204" pitchFamily="34" charset="-120"/>
                        </a:rPr>
                        <a:t>不信任問題</a:t>
                      </a:r>
                    </a:p>
                  </a:txBody>
                  <a:tcPr marL="38100" marR="38100" marT="38100" marB="38100"/>
                </a:tc>
              </a:tr>
              <a:tr h="370840">
                <a:tc rowSpan="12">
                  <a:txBody>
                    <a:bodyPr/>
                    <a:lstStyle/>
                    <a:p>
                      <a:pPr fontAlgn="ctr"/>
                      <a:r>
                        <a:rPr lang="zh-TW" altLang="en-US" sz="2000" dirty="0">
                          <a:effectLst/>
                          <a:latin typeface="微軟正黑體" panose="020B0604030504040204" pitchFamily="34" charset="-120"/>
                          <a:ea typeface="微軟正黑體" panose="020B0604030504040204" pitchFamily="34" charset="-120"/>
                        </a:rPr>
                        <a:t>信任自動駕駛汽車</a:t>
                      </a:r>
                    </a:p>
                  </a:txBody>
                  <a:tcPr marL="38100" marR="38100" marT="38100" marB="38100" anchor="ctr"/>
                </a:tc>
                <a:tc>
                  <a:txBody>
                    <a:bodyPr/>
                    <a:lstStyle/>
                    <a:p>
                      <a:pPr algn="l"/>
                      <a:r>
                        <a:rPr lang="en-US" altLang="zh-TW" sz="2000" dirty="0" smtClean="0">
                          <a:effectLst/>
                          <a:latin typeface="微軟正黑體" panose="020B0604030504040204" pitchFamily="34" charset="-120"/>
                          <a:ea typeface="微軟正黑體" panose="020B0604030504040204" pitchFamily="34" charset="-120"/>
                        </a:rPr>
                        <a:t>01</a:t>
                      </a:r>
                      <a:endParaRPr lang="zh-TW" altLang="en-US" sz="2000" dirty="0">
                        <a:effectLst/>
                        <a:latin typeface="微軟正黑體" panose="020B0604030504040204" pitchFamily="34" charset="-120"/>
                        <a:ea typeface="微軟正黑體" panose="020B0604030504040204" pitchFamily="34" charset="-120"/>
                      </a:endParaRPr>
                    </a:p>
                  </a:txBody>
                  <a:tcPr marL="38100" marR="38100" marT="38100" marB="38100"/>
                </a:tc>
                <a:tc>
                  <a:txBody>
                    <a:bodyPr/>
                    <a:lstStyle/>
                    <a:p>
                      <a:pPr algn="l"/>
                      <a:r>
                        <a:rPr lang="zh-TW" altLang="en-US" sz="2000">
                          <a:effectLst/>
                          <a:latin typeface="微軟正黑體" panose="020B0604030504040204" pitchFamily="34" charset="-120"/>
                          <a:ea typeface="微軟正黑體" panose="020B0604030504040204" pitchFamily="34" charset="-120"/>
                        </a:rPr>
                        <a:t>自動駕駛汽車具有欺騙性</a:t>
                      </a:r>
                    </a:p>
                  </a:txBody>
                  <a:tcPr marL="38100" marR="38100" marT="38100" marB="38100"/>
                </a:tc>
                <a:tc>
                  <a:txBody>
                    <a:bodyPr/>
                    <a:lstStyle/>
                    <a:p>
                      <a:pPr algn="l"/>
                      <a:r>
                        <a:rPr lang="zh-TW" altLang="en-US" sz="2000" dirty="0" smtClean="0">
                          <a:latin typeface="微軟正黑體" panose="020B0604030504040204" pitchFamily="34" charset="-120"/>
                          <a:ea typeface="微軟正黑體" panose="020B0604030504040204" pitchFamily="34" charset="-120"/>
                        </a:rPr>
                        <a:t>不信任</a:t>
                      </a:r>
                      <a:endParaRPr lang="zh-TW" altLang="en-US" sz="2000" dirty="0">
                        <a:solidFill>
                          <a:schemeClr val="accent2">
                            <a:lumMod val="75000"/>
                          </a:schemeClr>
                        </a:solidFill>
                        <a:effectLst/>
                        <a:latin typeface="微軟正黑體" panose="020B0604030504040204" pitchFamily="34" charset="-120"/>
                        <a:ea typeface="微軟正黑體" panose="020B0604030504040204" pitchFamily="34" charset="-120"/>
                      </a:endParaRPr>
                    </a:p>
                  </a:txBody>
                  <a:tcPr marL="38100" marR="38100" marT="38100" marB="38100"/>
                </a:tc>
              </a:tr>
              <a:tr h="370840">
                <a:tc vMerge="1">
                  <a:txBody>
                    <a:bodyPr/>
                    <a:lstStyle/>
                    <a:p>
                      <a:endParaRPr lang="zh-TW" altLang="en-US"/>
                    </a:p>
                  </a:txBody>
                  <a:tcPr/>
                </a:tc>
                <a:tc>
                  <a:txBody>
                    <a:bodyPr/>
                    <a:lstStyle/>
                    <a:p>
                      <a:pPr algn="l"/>
                      <a:r>
                        <a:rPr lang="en-US" altLang="zh-TW" sz="2000" dirty="0" smtClean="0">
                          <a:effectLst/>
                          <a:latin typeface="微軟正黑體" panose="020B0604030504040204" pitchFamily="34" charset="-120"/>
                          <a:ea typeface="微軟正黑體" panose="020B0604030504040204" pitchFamily="34" charset="-120"/>
                        </a:rPr>
                        <a:t>02</a:t>
                      </a:r>
                      <a:endParaRPr lang="zh-TW" altLang="en-US" sz="2000" dirty="0">
                        <a:effectLst/>
                        <a:latin typeface="微軟正黑體" panose="020B0604030504040204" pitchFamily="34" charset="-120"/>
                        <a:ea typeface="微軟正黑體" panose="020B0604030504040204" pitchFamily="34" charset="-120"/>
                      </a:endParaRPr>
                    </a:p>
                  </a:txBody>
                  <a:tcPr marL="38100" marR="38100" marT="38100" marB="38100"/>
                </a:tc>
                <a:tc>
                  <a:txBody>
                    <a:bodyPr/>
                    <a:lstStyle/>
                    <a:p>
                      <a:pPr algn="l"/>
                      <a:r>
                        <a:rPr lang="zh-TW" altLang="en-US" sz="2000" dirty="0">
                          <a:effectLst/>
                          <a:latin typeface="微軟正黑體" panose="020B0604030504040204" pitchFamily="34" charset="-120"/>
                          <a:ea typeface="微軟正黑體" panose="020B0604030504040204" pitchFamily="34" charset="-120"/>
                        </a:rPr>
                        <a:t>無人駕駛車輛動作欠佳</a:t>
                      </a:r>
                    </a:p>
                  </a:txBody>
                  <a:tcPr marL="38100" marR="38100" marT="38100" marB="38100"/>
                </a:tc>
                <a:tc>
                  <a:txBody>
                    <a:bodyPr/>
                    <a:lstStyle/>
                    <a:p>
                      <a:pPr algn="l"/>
                      <a:r>
                        <a:rPr lang="zh-TW" altLang="en-US" sz="2000" dirty="0" smtClean="0">
                          <a:latin typeface="微軟正黑體" panose="020B0604030504040204" pitchFamily="34" charset="-120"/>
                          <a:ea typeface="微軟正黑體" panose="020B0604030504040204" pitchFamily="34" charset="-120"/>
                        </a:rPr>
                        <a:t>不信任</a:t>
                      </a:r>
                      <a:endParaRPr lang="zh-TW" altLang="en-US" sz="2000" dirty="0">
                        <a:solidFill>
                          <a:schemeClr val="accent2">
                            <a:lumMod val="75000"/>
                          </a:schemeClr>
                        </a:solidFill>
                        <a:effectLst/>
                        <a:latin typeface="微軟正黑體" panose="020B0604030504040204" pitchFamily="34" charset="-120"/>
                        <a:ea typeface="微軟正黑體" panose="020B0604030504040204" pitchFamily="34" charset="-120"/>
                      </a:endParaRPr>
                    </a:p>
                  </a:txBody>
                  <a:tcPr marL="38100" marR="38100" marT="38100" marB="38100"/>
                </a:tc>
              </a:tr>
              <a:tr h="370840">
                <a:tc vMerge="1">
                  <a:txBody>
                    <a:bodyPr/>
                    <a:lstStyle/>
                    <a:p>
                      <a:endParaRPr lang="zh-TW" altLang="en-US"/>
                    </a:p>
                  </a:txBody>
                  <a:tcPr/>
                </a:tc>
                <a:tc>
                  <a:txBody>
                    <a:bodyPr/>
                    <a:lstStyle/>
                    <a:p>
                      <a:pPr algn="l"/>
                      <a:r>
                        <a:rPr lang="en-US" altLang="zh-TW" sz="2000" dirty="0" smtClean="0">
                          <a:effectLst/>
                          <a:latin typeface="微軟正黑體" panose="020B0604030504040204" pitchFamily="34" charset="-120"/>
                          <a:ea typeface="微軟正黑體" panose="020B0604030504040204" pitchFamily="34" charset="-120"/>
                        </a:rPr>
                        <a:t>03</a:t>
                      </a:r>
                      <a:endParaRPr lang="zh-TW" altLang="en-US" sz="2000" dirty="0">
                        <a:effectLst/>
                        <a:latin typeface="微軟正黑體" panose="020B0604030504040204" pitchFamily="34" charset="-120"/>
                        <a:ea typeface="微軟正黑體" panose="020B0604030504040204" pitchFamily="34" charset="-120"/>
                      </a:endParaRPr>
                    </a:p>
                  </a:txBody>
                  <a:tcPr marL="38100" marR="38100" marT="38100" marB="38100"/>
                </a:tc>
                <a:tc>
                  <a:txBody>
                    <a:bodyPr/>
                    <a:lstStyle/>
                    <a:p>
                      <a:pPr algn="l"/>
                      <a:r>
                        <a:rPr lang="zh-TW" altLang="en-US" sz="2000" dirty="0">
                          <a:effectLst/>
                          <a:latin typeface="微軟正黑體" panose="020B0604030504040204" pitchFamily="34" charset="-120"/>
                          <a:ea typeface="微軟正黑體" panose="020B0604030504040204" pitchFamily="34" charset="-120"/>
                        </a:rPr>
                        <a:t>我對自動駕駛汽車意圖行為表示懷疑</a:t>
                      </a:r>
                    </a:p>
                  </a:txBody>
                  <a:tcPr marL="38100" marR="38100" marT="38100" marB="38100"/>
                </a:tc>
                <a:tc>
                  <a:txBody>
                    <a:bodyPr/>
                    <a:lstStyle/>
                    <a:p>
                      <a:pPr algn="l"/>
                      <a:r>
                        <a:rPr lang="zh-TW" altLang="en-US" sz="2000" dirty="0" smtClean="0">
                          <a:latin typeface="微軟正黑體" panose="020B0604030504040204" pitchFamily="34" charset="-120"/>
                          <a:ea typeface="微軟正黑體" panose="020B0604030504040204" pitchFamily="34" charset="-120"/>
                        </a:rPr>
                        <a:t>不信任</a:t>
                      </a:r>
                      <a:endParaRPr lang="zh-TW" altLang="en-US" sz="2000" dirty="0">
                        <a:solidFill>
                          <a:schemeClr val="accent2">
                            <a:lumMod val="75000"/>
                          </a:schemeClr>
                        </a:solidFill>
                        <a:effectLst/>
                        <a:latin typeface="微軟正黑體" panose="020B0604030504040204" pitchFamily="34" charset="-120"/>
                        <a:ea typeface="微軟正黑體" panose="020B0604030504040204" pitchFamily="34" charset="-120"/>
                      </a:endParaRPr>
                    </a:p>
                  </a:txBody>
                  <a:tcPr marL="38100" marR="38100" marT="38100" marB="38100"/>
                </a:tc>
              </a:tr>
              <a:tr h="370840">
                <a:tc vMerge="1">
                  <a:txBody>
                    <a:bodyPr/>
                    <a:lstStyle/>
                    <a:p>
                      <a:endParaRPr lang="zh-TW" altLang="en-US"/>
                    </a:p>
                  </a:txBody>
                  <a:tcPr/>
                </a:tc>
                <a:tc>
                  <a:txBody>
                    <a:bodyPr/>
                    <a:lstStyle/>
                    <a:p>
                      <a:pPr algn="l"/>
                      <a:r>
                        <a:rPr lang="en-US" altLang="zh-TW" sz="2000" dirty="0" smtClean="0">
                          <a:effectLst/>
                          <a:latin typeface="微軟正黑體" panose="020B0604030504040204" pitchFamily="34" charset="-120"/>
                          <a:ea typeface="微軟正黑體" panose="020B0604030504040204" pitchFamily="34" charset="-120"/>
                        </a:rPr>
                        <a:t>04</a:t>
                      </a:r>
                      <a:endParaRPr lang="zh-TW" altLang="en-US" sz="2000" dirty="0">
                        <a:effectLst/>
                        <a:latin typeface="微軟正黑體" panose="020B0604030504040204" pitchFamily="34" charset="-120"/>
                        <a:ea typeface="微軟正黑體" panose="020B0604030504040204" pitchFamily="34" charset="-120"/>
                      </a:endParaRPr>
                    </a:p>
                  </a:txBody>
                  <a:tcPr marL="38100" marR="38100" marT="38100" marB="38100"/>
                </a:tc>
                <a:tc>
                  <a:txBody>
                    <a:bodyPr/>
                    <a:lstStyle/>
                    <a:p>
                      <a:pPr algn="l"/>
                      <a:r>
                        <a:rPr lang="zh-TW" altLang="en-US" sz="2000" dirty="0">
                          <a:effectLst/>
                          <a:latin typeface="微軟正黑體" panose="020B0604030504040204" pitchFamily="34" charset="-120"/>
                          <a:ea typeface="微軟正黑體" panose="020B0604030504040204" pitchFamily="34" charset="-120"/>
                        </a:rPr>
                        <a:t>我對自動駕駛汽車持謹慎態度</a:t>
                      </a:r>
                    </a:p>
                  </a:txBody>
                  <a:tcPr marL="38100" marR="38100" marT="38100" marB="38100"/>
                </a:tc>
                <a:tc>
                  <a:txBody>
                    <a:bodyPr/>
                    <a:lstStyle/>
                    <a:p>
                      <a:pPr algn="l"/>
                      <a:r>
                        <a:rPr lang="zh-TW" altLang="en-US" sz="2000" dirty="0" smtClean="0">
                          <a:latin typeface="微軟正黑體" panose="020B0604030504040204" pitchFamily="34" charset="-120"/>
                          <a:ea typeface="微軟正黑體" panose="020B0604030504040204" pitchFamily="34" charset="-120"/>
                        </a:rPr>
                        <a:t>不信任</a:t>
                      </a:r>
                      <a:endParaRPr lang="zh-TW" altLang="en-US" sz="2000" dirty="0">
                        <a:solidFill>
                          <a:schemeClr val="accent2">
                            <a:lumMod val="75000"/>
                          </a:schemeClr>
                        </a:solidFill>
                        <a:effectLst/>
                        <a:latin typeface="微軟正黑體" panose="020B0604030504040204" pitchFamily="34" charset="-120"/>
                        <a:ea typeface="微軟正黑體" panose="020B0604030504040204" pitchFamily="34" charset="-120"/>
                      </a:endParaRPr>
                    </a:p>
                  </a:txBody>
                  <a:tcPr marL="38100" marR="38100" marT="38100" marB="38100"/>
                </a:tc>
              </a:tr>
              <a:tr h="370840">
                <a:tc vMerge="1">
                  <a:txBody>
                    <a:bodyPr/>
                    <a:lstStyle/>
                    <a:p>
                      <a:endParaRPr lang="zh-TW" altLang="en-US"/>
                    </a:p>
                  </a:txBody>
                  <a:tcPr/>
                </a:tc>
                <a:tc>
                  <a:txBody>
                    <a:bodyPr/>
                    <a:lstStyle/>
                    <a:p>
                      <a:pPr algn="l"/>
                      <a:r>
                        <a:rPr lang="en-US" altLang="zh-TW" sz="2000" dirty="0" smtClean="0">
                          <a:effectLst/>
                          <a:latin typeface="微軟正黑體" panose="020B0604030504040204" pitchFamily="34" charset="-120"/>
                          <a:ea typeface="微軟正黑體" panose="020B0604030504040204" pitchFamily="34" charset="-120"/>
                        </a:rPr>
                        <a:t>05</a:t>
                      </a:r>
                      <a:endParaRPr lang="zh-TW" altLang="en-US" sz="2000" dirty="0">
                        <a:effectLst/>
                        <a:latin typeface="微軟正黑體" panose="020B0604030504040204" pitchFamily="34" charset="-120"/>
                        <a:ea typeface="微軟正黑體" panose="020B0604030504040204" pitchFamily="34" charset="-120"/>
                      </a:endParaRPr>
                    </a:p>
                  </a:txBody>
                  <a:tcPr marL="38100" marR="38100" marT="38100" marB="38100"/>
                </a:tc>
                <a:tc>
                  <a:txBody>
                    <a:bodyPr/>
                    <a:lstStyle/>
                    <a:p>
                      <a:pPr algn="l"/>
                      <a:r>
                        <a:rPr lang="zh-TW" altLang="en-US" sz="2000" dirty="0">
                          <a:effectLst/>
                          <a:latin typeface="微軟正黑體" panose="020B0604030504040204" pitchFamily="34" charset="-120"/>
                          <a:ea typeface="微軟正黑體" panose="020B0604030504040204" pitchFamily="34" charset="-120"/>
                        </a:rPr>
                        <a:t>自動駕駛汽車的行為將造成損害或傷害後果</a:t>
                      </a:r>
                    </a:p>
                  </a:txBody>
                  <a:tcPr marL="38100" marR="38100" marT="38100" marB="38100"/>
                </a:tc>
                <a:tc>
                  <a:txBody>
                    <a:bodyPr/>
                    <a:lstStyle/>
                    <a:p>
                      <a:pPr algn="l"/>
                      <a:r>
                        <a:rPr lang="zh-TW" altLang="en-US" sz="2000" dirty="0" smtClean="0">
                          <a:latin typeface="微軟正黑體" panose="020B0604030504040204" pitchFamily="34" charset="-120"/>
                          <a:ea typeface="微軟正黑體" panose="020B0604030504040204" pitchFamily="34" charset="-120"/>
                        </a:rPr>
                        <a:t>不信任</a:t>
                      </a:r>
                      <a:endParaRPr lang="zh-TW" altLang="en-US" sz="2000" dirty="0">
                        <a:solidFill>
                          <a:schemeClr val="accent2">
                            <a:lumMod val="75000"/>
                          </a:schemeClr>
                        </a:solidFill>
                        <a:effectLst/>
                        <a:latin typeface="微軟正黑體" panose="020B0604030504040204" pitchFamily="34" charset="-120"/>
                        <a:ea typeface="微軟正黑體" panose="020B0604030504040204" pitchFamily="34" charset="-120"/>
                      </a:endParaRPr>
                    </a:p>
                  </a:txBody>
                  <a:tcPr marL="38100" marR="38100" marT="38100" marB="38100"/>
                </a:tc>
              </a:tr>
              <a:tr h="370840">
                <a:tc vMerge="1">
                  <a:txBody>
                    <a:bodyPr/>
                    <a:lstStyle/>
                    <a:p>
                      <a:endParaRPr lang="zh-TW" altLang="en-US"/>
                    </a:p>
                  </a:txBody>
                  <a:tcPr/>
                </a:tc>
                <a:tc>
                  <a:txBody>
                    <a:bodyPr/>
                    <a:lstStyle/>
                    <a:p>
                      <a:pPr algn="l"/>
                      <a:r>
                        <a:rPr lang="en-US" altLang="zh-TW" sz="2000" dirty="0" smtClean="0">
                          <a:effectLst/>
                          <a:latin typeface="微軟正黑體" panose="020B0604030504040204" pitchFamily="34" charset="-120"/>
                          <a:ea typeface="微軟正黑體" panose="020B0604030504040204" pitchFamily="34" charset="-120"/>
                        </a:rPr>
                        <a:t>06</a:t>
                      </a:r>
                      <a:endParaRPr lang="zh-TW" altLang="en-US" sz="2000" dirty="0">
                        <a:effectLst/>
                        <a:latin typeface="微軟正黑體" panose="020B0604030504040204" pitchFamily="34" charset="-120"/>
                        <a:ea typeface="微軟正黑體" panose="020B0604030504040204" pitchFamily="34" charset="-120"/>
                      </a:endParaRPr>
                    </a:p>
                  </a:txBody>
                  <a:tcPr marL="38100" marR="38100" marT="38100" marB="38100"/>
                </a:tc>
                <a:tc>
                  <a:txBody>
                    <a:bodyPr/>
                    <a:lstStyle/>
                    <a:p>
                      <a:pPr algn="l"/>
                      <a:r>
                        <a:rPr lang="zh-TW" altLang="en-US" sz="2000" dirty="0">
                          <a:effectLst/>
                          <a:latin typeface="微軟正黑體" panose="020B0604030504040204" pitchFamily="34" charset="-120"/>
                          <a:ea typeface="微軟正黑體" panose="020B0604030504040204" pitchFamily="34" charset="-120"/>
                        </a:rPr>
                        <a:t>我對自動駕駛汽車充滿信心</a:t>
                      </a:r>
                    </a:p>
                  </a:txBody>
                  <a:tcPr marL="38100" marR="38100" marT="38100" marB="38100"/>
                </a:tc>
                <a:tc>
                  <a:txBody>
                    <a:bodyPr/>
                    <a:lstStyle/>
                    <a:p>
                      <a:pPr algn="l"/>
                      <a:r>
                        <a:rPr lang="zh-TW" altLang="en-US" sz="2000">
                          <a:effectLst/>
                          <a:latin typeface="微軟正黑體" panose="020B0604030504040204" pitchFamily="34" charset="-120"/>
                          <a:ea typeface="微軟正黑體" panose="020B0604030504040204" pitchFamily="34" charset="-120"/>
                        </a:rPr>
                        <a:t>相信</a:t>
                      </a:r>
                    </a:p>
                  </a:txBody>
                  <a:tcPr marL="38100" marR="38100" marT="38100" marB="38100"/>
                </a:tc>
              </a:tr>
              <a:tr h="370840">
                <a:tc vMerge="1">
                  <a:txBody>
                    <a:bodyPr/>
                    <a:lstStyle/>
                    <a:p>
                      <a:endParaRPr lang="zh-TW" altLang="en-US"/>
                    </a:p>
                  </a:txBody>
                  <a:tcPr/>
                </a:tc>
                <a:tc>
                  <a:txBody>
                    <a:bodyPr/>
                    <a:lstStyle/>
                    <a:p>
                      <a:pPr algn="l"/>
                      <a:r>
                        <a:rPr lang="en-US" altLang="zh-TW" sz="2000" dirty="0" smtClean="0">
                          <a:effectLst/>
                          <a:latin typeface="微軟正黑體" panose="020B0604030504040204" pitchFamily="34" charset="-120"/>
                          <a:ea typeface="微軟正黑體" panose="020B0604030504040204" pitchFamily="34" charset="-120"/>
                        </a:rPr>
                        <a:t>07</a:t>
                      </a:r>
                      <a:endParaRPr lang="zh-TW" altLang="en-US" sz="2000" dirty="0">
                        <a:effectLst/>
                        <a:latin typeface="微軟正黑體" panose="020B0604030504040204" pitchFamily="34" charset="-120"/>
                        <a:ea typeface="微軟正黑體" panose="020B0604030504040204" pitchFamily="34" charset="-120"/>
                      </a:endParaRPr>
                    </a:p>
                  </a:txBody>
                  <a:tcPr marL="38100" marR="38100" marT="38100" marB="38100"/>
                </a:tc>
                <a:tc>
                  <a:txBody>
                    <a:bodyPr/>
                    <a:lstStyle/>
                    <a:p>
                      <a:pPr algn="l"/>
                      <a:r>
                        <a:rPr lang="zh-TW" altLang="en-US" sz="2000" dirty="0">
                          <a:effectLst/>
                          <a:latin typeface="微軟正黑體" panose="020B0604030504040204" pitchFamily="34" charset="-120"/>
                          <a:ea typeface="微軟正黑體" panose="020B0604030504040204" pitchFamily="34" charset="-120"/>
                        </a:rPr>
                        <a:t>自動駕駛汽車提供安全的環境</a:t>
                      </a:r>
                    </a:p>
                  </a:txBody>
                  <a:tcPr marL="38100" marR="38100" marT="38100" marB="38100"/>
                </a:tc>
                <a:tc>
                  <a:txBody>
                    <a:bodyPr/>
                    <a:lstStyle/>
                    <a:p>
                      <a:pPr algn="l"/>
                      <a:r>
                        <a:rPr lang="zh-TW" altLang="en-US" sz="2000">
                          <a:effectLst/>
                          <a:latin typeface="微軟正黑體" panose="020B0604030504040204" pitchFamily="34" charset="-120"/>
                          <a:ea typeface="微軟正黑體" panose="020B0604030504040204" pitchFamily="34" charset="-120"/>
                        </a:rPr>
                        <a:t>相信</a:t>
                      </a:r>
                    </a:p>
                  </a:txBody>
                  <a:tcPr marL="38100" marR="38100" marT="38100" marB="38100"/>
                </a:tc>
              </a:tr>
              <a:tr h="370840">
                <a:tc vMerge="1">
                  <a:txBody>
                    <a:bodyPr/>
                    <a:lstStyle/>
                    <a:p>
                      <a:endParaRPr lang="zh-TW" altLang="en-US"/>
                    </a:p>
                  </a:txBody>
                  <a:tcPr/>
                </a:tc>
                <a:tc>
                  <a:txBody>
                    <a:bodyPr/>
                    <a:lstStyle/>
                    <a:p>
                      <a:pPr algn="l"/>
                      <a:r>
                        <a:rPr lang="en-US" altLang="zh-TW" sz="2000" dirty="0" smtClean="0">
                          <a:effectLst/>
                          <a:latin typeface="微軟正黑體" panose="020B0604030504040204" pitchFamily="34" charset="-120"/>
                          <a:ea typeface="微軟正黑體" panose="020B0604030504040204" pitchFamily="34" charset="-120"/>
                        </a:rPr>
                        <a:t>08</a:t>
                      </a:r>
                      <a:endParaRPr lang="zh-TW" altLang="en-US" sz="2000" dirty="0">
                        <a:effectLst/>
                        <a:latin typeface="微軟正黑體" panose="020B0604030504040204" pitchFamily="34" charset="-120"/>
                        <a:ea typeface="微軟正黑體" panose="020B0604030504040204" pitchFamily="34" charset="-120"/>
                      </a:endParaRPr>
                    </a:p>
                  </a:txBody>
                  <a:tcPr marL="38100" marR="38100" marT="38100" marB="38100"/>
                </a:tc>
                <a:tc>
                  <a:txBody>
                    <a:bodyPr/>
                    <a:lstStyle/>
                    <a:p>
                      <a:pPr algn="l"/>
                      <a:r>
                        <a:rPr lang="zh-TW" altLang="en-US" sz="2000" dirty="0">
                          <a:effectLst/>
                          <a:latin typeface="微軟正黑體" panose="020B0604030504040204" pitchFamily="34" charset="-120"/>
                          <a:ea typeface="微軟正黑體" panose="020B0604030504040204" pitchFamily="34" charset="-120"/>
                        </a:rPr>
                        <a:t>自動駕駛汽車有誠意</a:t>
                      </a:r>
                    </a:p>
                  </a:txBody>
                  <a:tcPr marL="38100" marR="38100" marT="38100" marB="38100"/>
                </a:tc>
                <a:tc>
                  <a:txBody>
                    <a:bodyPr/>
                    <a:lstStyle/>
                    <a:p>
                      <a:pPr algn="l"/>
                      <a:r>
                        <a:rPr lang="zh-TW" altLang="en-US" sz="2000" dirty="0">
                          <a:effectLst/>
                          <a:latin typeface="微軟正黑體" panose="020B0604030504040204" pitchFamily="34" charset="-120"/>
                          <a:ea typeface="微軟正黑體" panose="020B0604030504040204" pitchFamily="34" charset="-120"/>
                        </a:rPr>
                        <a:t>相信</a:t>
                      </a:r>
                    </a:p>
                  </a:txBody>
                  <a:tcPr marL="38100" marR="38100" marT="38100" marB="38100"/>
                </a:tc>
              </a:tr>
              <a:tr h="370840">
                <a:tc vMerge="1">
                  <a:txBody>
                    <a:bodyPr/>
                    <a:lstStyle/>
                    <a:p>
                      <a:endParaRPr lang="zh-TW" altLang="en-US"/>
                    </a:p>
                  </a:txBody>
                  <a:tcPr/>
                </a:tc>
                <a:tc>
                  <a:txBody>
                    <a:bodyPr/>
                    <a:lstStyle/>
                    <a:p>
                      <a:pPr algn="l"/>
                      <a:r>
                        <a:rPr lang="en-US" altLang="zh-TW" sz="2000" dirty="0" smtClean="0">
                          <a:effectLst/>
                          <a:latin typeface="微軟正黑體" panose="020B0604030504040204" pitchFamily="34" charset="-120"/>
                          <a:ea typeface="微軟正黑體" panose="020B0604030504040204" pitchFamily="34" charset="-120"/>
                        </a:rPr>
                        <a:t>09</a:t>
                      </a:r>
                      <a:endParaRPr lang="zh-TW" altLang="en-US" sz="2000" dirty="0">
                        <a:effectLst/>
                        <a:latin typeface="微軟正黑體" panose="020B0604030504040204" pitchFamily="34" charset="-120"/>
                        <a:ea typeface="微軟正黑體" panose="020B0604030504040204" pitchFamily="34" charset="-120"/>
                      </a:endParaRPr>
                    </a:p>
                  </a:txBody>
                  <a:tcPr marL="38100" marR="38100" marT="38100" marB="38100"/>
                </a:tc>
                <a:tc>
                  <a:txBody>
                    <a:bodyPr/>
                    <a:lstStyle/>
                    <a:p>
                      <a:pPr algn="l"/>
                      <a:r>
                        <a:rPr lang="zh-TW" altLang="en-US" sz="2000" dirty="0">
                          <a:effectLst/>
                          <a:latin typeface="微軟正黑體" panose="020B0604030504040204" pitchFamily="34" charset="-120"/>
                          <a:ea typeface="微軟正黑體" panose="020B0604030504040204" pitchFamily="34" charset="-120"/>
                        </a:rPr>
                        <a:t>自動駕駛汽車可靠</a:t>
                      </a:r>
                    </a:p>
                  </a:txBody>
                  <a:tcPr marL="38100" marR="38100" marT="38100" marB="38100"/>
                </a:tc>
                <a:tc>
                  <a:txBody>
                    <a:bodyPr/>
                    <a:lstStyle/>
                    <a:p>
                      <a:pPr algn="l"/>
                      <a:r>
                        <a:rPr lang="zh-TW" altLang="en-US" sz="2000" dirty="0">
                          <a:effectLst/>
                          <a:latin typeface="微軟正黑體" panose="020B0604030504040204" pitchFamily="34" charset="-120"/>
                          <a:ea typeface="微軟正黑體" panose="020B0604030504040204" pitchFamily="34" charset="-120"/>
                        </a:rPr>
                        <a:t>相信</a:t>
                      </a:r>
                    </a:p>
                  </a:txBody>
                  <a:tcPr marL="38100" marR="38100" marT="38100" marB="38100"/>
                </a:tc>
              </a:tr>
              <a:tr h="370840">
                <a:tc vMerge="1">
                  <a:txBody>
                    <a:bodyPr/>
                    <a:lstStyle/>
                    <a:p>
                      <a:endParaRPr lang="zh-TW" altLang="en-US"/>
                    </a:p>
                  </a:txBody>
                  <a:tcPr/>
                </a:tc>
                <a:tc>
                  <a:txBody>
                    <a:bodyPr/>
                    <a:lstStyle/>
                    <a:p>
                      <a:pPr algn="l"/>
                      <a:r>
                        <a:rPr lang="en-US" altLang="zh-TW" sz="2000" dirty="0" smtClean="0">
                          <a:effectLst/>
                          <a:latin typeface="微軟正黑體" panose="020B0604030504040204" pitchFamily="34" charset="-120"/>
                          <a:ea typeface="微軟正黑體" panose="020B0604030504040204" pitchFamily="34" charset="-120"/>
                        </a:rPr>
                        <a:t>10</a:t>
                      </a:r>
                      <a:endParaRPr lang="zh-TW" altLang="en-US" sz="2000" dirty="0">
                        <a:effectLst/>
                        <a:latin typeface="微軟正黑體" panose="020B0604030504040204" pitchFamily="34" charset="-120"/>
                        <a:ea typeface="微軟正黑體" panose="020B0604030504040204" pitchFamily="34" charset="-120"/>
                      </a:endParaRPr>
                    </a:p>
                  </a:txBody>
                  <a:tcPr marL="38100" marR="38100" marT="38100" marB="38100"/>
                </a:tc>
                <a:tc>
                  <a:txBody>
                    <a:bodyPr/>
                    <a:lstStyle/>
                    <a:p>
                      <a:pPr algn="l"/>
                      <a:r>
                        <a:rPr lang="zh-TW" altLang="en-US" sz="2000">
                          <a:effectLst/>
                          <a:latin typeface="微軟正黑體" panose="020B0604030504040204" pitchFamily="34" charset="-120"/>
                          <a:ea typeface="微軟正黑體" panose="020B0604030504040204" pitchFamily="34" charset="-120"/>
                        </a:rPr>
                        <a:t>自動駕駛汽車可靠</a:t>
                      </a:r>
                    </a:p>
                  </a:txBody>
                  <a:tcPr marL="38100" marR="38100" marT="38100" marB="38100"/>
                </a:tc>
                <a:tc>
                  <a:txBody>
                    <a:bodyPr/>
                    <a:lstStyle/>
                    <a:p>
                      <a:pPr algn="l"/>
                      <a:r>
                        <a:rPr lang="zh-TW" altLang="en-US" sz="2000" dirty="0">
                          <a:effectLst/>
                          <a:latin typeface="微軟正黑體" panose="020B0604030504040204" pitchFamily="34" charset="-120"/>
                          <a:ea typeface="微軟正黑體" panose="020B0604030504040204" pitchFamily="34" charset="-120"/>
                        </a:rPr>
                        <a:t>相信</a:t>
                      </a:r>
                    </a:p>
                  </a:txBody>
                  <a:tcPr marL="38100" marR="38100" marT="38100" marB="38100"/>
                </a:tc>
              </a:tr>
              <a:tr h="370840">
                <a:tc vMerge="1">
                  <a:txBody>
                    <a:bodyPr/>
                    <a:lstStyle/>
                    <a:p>
                      <a:endParaRPr lang="zh-TW" altLang="en-US"/>
                    </a:p>
                  </a:txBody>
                  <a:tcPr/>
                </a:tc>
                <a:tc>
                  <a:txBody>
                    <a:bodyPr/>
                    <a:lstStyle/>
                    <a:p>
                      <a:pPr algn="l"/>
                      <a:r>
                        <a:rPr lang="en-US" altLang="zh-TW" sz="2000" dirty="0" smtClean="0">
                          <a:effectLst/>
                          <a:latin typeface="微軟正黑體" panose="020B0604030504040204" pitchFamily="34" charset="-120"/>
                          <a:ea typeface="微軟正黑體" panose="020B0604030504040204" pitchFamily="34" charset="-120"/>
                        </a:rPr>
                        <a:t>11</a:t>
                      </a:r>
                      <a:endParaRPr lang="zh-TW" altLang="en-US" sz="2000" dirty="0">
                        <a:effectLst/>
                        <a:latin typeface="微軟正黑體" panose="020B0604030504040204" pitchFamily="34" charset="-120"/>
                        <a:ea typeface="微軟正黑體" panose="020B0604030504040204" pitchFamily="34" charset="-120"/>
                      </a:endParaRPr>
                    </a:p>
                  </a:txBody>
                  <a:tcPr marL="38100" marR="38100" marT="38100" marB="38100"/>
                </a:tc>
                <a:tc>
                  <a:txBody>
                    <a:bodyPr/>
                    <a:lstStyle/>
                    <a:p>
                      <a:pPr algn="l"/>
                      <a:r>
                        <a:rPr lang="zh-TW" altLang="en-US" sz="2000">
                          <a:effectLst/>
                          <a:latin typeface="微軟正黑體" panose="020B0604030504040204" pitchFamily="34" charset="-120"/>
                          <a:ea typeface="微軟正黑體" panose="020B0604030504040204" pitchFamily="34" charset="-120"/>
                        </a:rPr>
                        <a:t>我可以信任自動駕駛汽車</a:t>
                      </a:r>
                    </a:p>
                  </a:txBody>
                  <a:tcPr marL="38100" marR="38100" marT="38100" marB="38100"/>
                </a:tc>
                <a:tc>
                  <a:txBody>
                    <a:bodyPr/>
                    <a:lstStyle/>
                    <a:p>
                      <a:pPr algn="l"/>
                      <a:r>
                        <a:rPr lang="zh-TW" altLang="en-US" sz="2000" dirty="0">
                          <a:effectLst/>
                          <a:latin typeface="微軟正黑體" panose="020B0604030504040204" pitchFamily="34" charset="-120"/>
                          <a:ea typeface="微軟正黑體" panose="020B0604030504040204" pitchFamily="34" charset="-120"/>
                        </a:rPr>
                        <a:t>相信</a:t>
                      </a:r>
                    </a:p>
                  </a:txBody>
                  <a:tcPr marL="38100" marR="38100" marT="38100" marB="38100"/>
                </a:tc>
              </a:tr>
              <a:tr h="370840">
                <a:tc vMerge="1">
                  <a:txBody>
                    <a:bodyPr/>
                    <a:lstStyle/>
                    <a:p>
                      <a:endParaRPr lang="zh-TW" altLang="en-US"/>
                    </a:p>
                  </a:txBody>
                  <a:tcPr/>
                </a:tc>
                <a:tc>
                  <a:txBody>
                    <a:bodyPr/>
                    <a:lstStyle/>
                    <a:p>
                      <a:pPr algn="l"/>
                      <a:r>
                        <a:rPr lang="en-US" altLang="zh-TW" sz="2000" dirty="0">
                          <a:effectLst/>
                          <a:latin typeface="微軟正黑體" panose="020B0604030504040204" pitchFamily="34" charset="-120"/>
                          <a:ea typeface="微軟正黑體" panose="020B0604030504040204" pitchFamily="34" charset="-120"/>
                        </a:rPr>
                        <a:t>12</a:t>
                      </a:r>
                    </a:p>
                  </a:txBody>
                  <a:tcPr marL="38100" marR="38100" marT="38100" marB="38100"/>
                </a:tc>
                <a:tc>
                  <a:txBody>
                    <a:bodyPr/>
                    <a:lstStyle/>
                    <a:p>
                      <a:pPr algn="l"/>
                      <a:r>
                        <a:rPr lang="zh-TW" altLang="en-US" sz="2000">
                          <a:effectLst/>
                          <a:latin typeface="微軟正黑體" panose="020B0604030504040204" pitchFamily="34" charset="-120"/>
                          <a:ea typeface="微軟正黑體" panose="020B0604030504040204" pitchFamily="34" charset="-120"/>
                        </a:rPr>
                        <a:t>我對自動駕駛汽車很熟悉</a:t>
                      </a:r>
                    </a:p>
                  </a:txBody>
                  <a:tcPr marL="38100" marR="38100" marT="38100" marB="38100"/>
                </a:tc>
                <a:tc>
                  <a:txBody>
                    <a:bodyPr/>
                    <a:lstStyle/>
                    <a:p>
                      <a:pPr algn="l"/>
                      <a:r>
                        <a:rPr lang="zh-TW" altLang="en-US" sz="2000" dirty="0">
                          <a:effectLst/>
                          <a:latin typeface="微軟正黑體" panose="020B0604030504040204" pitchFamily="34" charset="-120"/>
                          <a:ea typeface="微軟正黑體" panose="020B0604030504040204" pitchFamily="34" charset="-120"/>
                        </a:rPr>
                        <a:t>相信</a:t>
                      </a:r>
                    </a:p>
                  </a:txBody>
                  <a:tcPr marL="38100" marR="38100" marT="38100" marB="38100"/>
                </a:tc>
              </a:tr>
            </a:tbl>
          </a:graphicData>
        </a:graphic>
      </p:graphicFrame>
    </p:spTree>
    <p:extLst>
      <p:ext uri="{BB962C8B-B14F-4D97-AF65-F5344CB8AC3E}">
        <p14:creationId xmlns:p14="http://schemas.microsoft.com/office/powerpoint/2010/main" val="37586460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5"/>
          <p:cNvSpPr>
            <a:spLocks noGrp="1"/>
          </p:cNvSpPr>
          <p:nvPr>
            <p:ph type="sldNum" sz="quarter" idx="12"/>
          </p:nvPr>
        </p:nvSpPr>
        <p:spPr/>
        <p:txBody>
          <a:bodyPr/>
          <a:lstStyle/>
          <a:p>
            <a:fld id="{044FB8EC-8959-441E-ADB3-308DB1B5389D}" type="slidenum">
              <a:rPr lang="zh-TW" altLang="en-US" smtClean="0"/>
              <a:t>14</a:t>
            </a:fld>
            <a:endParaRPr lang="zh-TW" altLang="en-US"/>
          </a:p>
        </p:txBody>
      </p:sp>
      <p:graphicFrame>
        <p:nvGraphicFramePr>
          <p:cNvPr id="2" name="表格 1"/>
          <p:cNvGraphicFramePr>
            <a:graphicFrameLocks noGrp="1"/>
          </p:cNvGraphicFramePr>
          <p:nvPr>
            <p:extLst>
              <p:ext uri="{D42A27DB-BD31-4B8C-83A1-F6EECF244321}">
                <p14:modId xmlns:p14="http://schemas.microsoft.com/office/powerpoint/2010/main" val="777328004"/>
              </p:ext>
            </p:extLst>
          </p:nvPr>
        </p:nvGraphicFramePr>
        <p:xfrm>
          <a:off x="1111249" y="1516221"/>
          <a:ext cx="10061576" cy="3898584"/>
        </p:xfrm>
        <a:graphic>
          <a:graphicData uri="http://schemas.openxmlformats.org/drawingml/2006/table">
            <a:tbl>
              <a:tblPr firstRow="1" bandRow="1">
                <a:tableStyleId>{5C22544A-7EE6-4342-B048-85BDC9FD1C3A}</a:tableStyleId>
              </a:tblPr>
              <a:tblGrid>
                <a:gridCol w="2454275"/>
                <a:gridCol w="587157"/>
                <a:gridCol w="6069005"/>
                <a:gridCol w="951139"/>
              </a:tblGrid>
              <a:tr h="443021">
                <a:tc>
                  <a:txBody>
                    <a:bodyPr/>
                    <a:lstStyle/>
                    <a:p>
                      <a:pPr algn="l"/>
                      <a:r>
                        <a:rPr lang="zh-TW" altLang="en-US" sz="2000" kern="1200" dirty="0">
                          <a:solidFill>
                            <a:schemeClr val="dk1"/>
                          </a:solidFill>
                          <a:effectLst/>
                          <a:latin typeface="微軟正黑體" panose="020B0604030504040204" pitchFamily="34" charset="-120"/>
                          <a:ea typeface="微軟正黑體" panose="020B0604030504040204" pitchFamily="34" charset="-120"/>
                          <a:cs typeface="+mn-cs"/>
                        </a:rPr>
                        <a:t>人機界面</a:t>
                      </a:r>
                    </a:p>
                  </a:txBody>
                  <a:tcPr marL="38100" marR="38100" marT="38100" marB="38100">
                    <a:solidFill>
                      <a:srgbClr val="EAEFF7"/>
                    </a:solidFill>
                  </a:tcPr>
                </a:tc>
                <a:tc>
                  <a:txBody>
                    <a:bodyPr/>
                    <a:lstStyle/>
                    <a:p>
                      <a:pPr algn="l"/>
                      <a:r>
                        <a:rPr lang="en-US" altLang="zh-TW" sz="2000" kern="1200">
                          <a:solidFill>
                            <a:schemeClr val="dk1"/>
                          </a:solidFill>
                          <a:effectLst/>
                          <a:latin typeface="微軟正黑體" panose="020B0604030504040204" pitchFamily="34" charset="-120"/>
                          <a:ea typeface="微軟正黑體" panose="020B0604030504040204" pitchFamily="34" charset="-120"/>
                          <a:cs typeface="+mn-cs"/>
                        </a:rPr>
                        <a:t>13</a:t>
                      </a:r>
                    </a:p>
                  </a:txBody>
                  <a:tcPr marL="38100" marR="38100" marT="38100" marB="38100">
                    <a:solidFill>
                      <a:srgbClr val="EAEFF7"/>
                    </a:solidFill>
                  </a:tcPr>
                </a:tc>
                <a:tc>
                  <a:txBody>
                    <a:bodyPr/>
                    <a:lstStyle/>
                    <a:p>
                      <a:pPr algn="l"/>
                      <a:r>
                        <a:rPr lang="zh-TW" altLang="en-US" sz="2000" kern="1200">
                          <a:solidFill>
                            <a:schemeClr val="dk1"/>
                          </a:solidFill>
                          <a:effectLst/>
                          <a:latin typeface="微軟正黑體" panose="020B0604030504040204" pitchFamily="34" charset="-120"/>
                          <a:ea typeface="微軟正黑體" panose="020B0604030504040204" pitchFamily="34" charset="-120"/>
                          <a:cs typeface="+mn-cs"/>
                        </a:rPr>
                        <a:t>自動駕駛汽車提供準確的決策</a:t>
                      </a:r>
                    </a:p>
                  </a:txBody>
                  <a:tcPr marL="38100" marR="38100" marT="38100" marB="38100">
                    <a:solidFill>
                      <a:srgbClr val="EAEFF7"/>
                    </a:solidFill>
                  </a:tcPr>
                </a:tc>
                <a:tc>
                  <a:txBody>
                    <a:bodyPr/>
                    <a:lstStyle/>
                    <a:p>
                      <a:pPr algn="l"/>
                      <a:r>
                        <a:rPr lang="zh-TW" altLang="en-US" sz="2000" kern="1200" dirty="0">
                          <a:solidFill>
                            <a:schemeClr val="dk1"/>
                          </a:solidFill>
                          <a:effectLst/>
                          <a:latin typeface="微軟正黑體" panose="020B0604030504040204" pitchFamily="34" charset="-120"/>
                          <a:ea typeface="微軟正黑體" panose="020B0604030504040204" pitchFamily="34" charset="-120"/>
                          <a:cs typeface="+mn-cs"/>
                        </a:rPr>
                        <a:t>相信</a:t>
                      </a:r>
                    </a:p>
                  </a:txBody>
                  <a:tcPr marL="38100" marR="38100" marT="38100" marB="38100">
                    <a:solidFill>
                      <a:srgbClr val="EAEFF7"/>
                    </a:solidFill>
                  </a:tcPr>
                </a:tc>
              </a:tr>
              <a:tr h="443021">
                <a:tc>
                  <a:txBody>
                    <a:bodyPr/>
                    <a:lstStyle/>
                    <a:p>
                      <a:pPr algn="l"/>
                      <a:r>
                        <a:rPr lang="zh-TW" altLang="en-US" sz="2000" dirty="0">
                          <a:effectLst/>
                          <a:latin typeface="微軟正黑體" panose="020B0604030504040204" pitchFamily="34" charset="-120"/>
                          <a:ea typeface="微軟正黑體" panose="020B0604030504040204" pitchFamily="34" charset="-120"/>
                        </a:rPr>
                        <a:t>人機界面</a:t>
                      </a:r>
                    </a:p>
                  </a:txBody>
                  <a:tcPr marL="38100" marR="38100" marT="38100" marB="38100"/>
                </a:tc>
                <a:tc>
                  <a:txBody>
                    <a:bodyPr/>
                    <a:lstStyle/>
                    <a:p>
                      <a:pPr algn="l"/>
                      <a:r>
                        <a:rPr lang="en-US" altLang="zh-TW" sz="2000" dirty="0" smtClean="0">
                          <a:effectLst/>
                          <a:latin typeface="微軟正黑體" panose="020B0604030504040204" pitchFamily="34" charset="-120"/>
                          <a:ea typeface="微軟正黑體" panose="020B0604030504040204" pitchFamily="34" charset="-120"/>
                        </a:rPr>
                        <a:t>14</a:t>
                      </a:r>
                      <a:endParaRPr lang="zh-TW" altLang="en-US" sz="2000" dirty="0">
                        <a:effectLst/>
                        <a:latin typeface="微軟正黑體" panose="020B0604030504040204" pitchFamily="34" charset="-120"/>
                        <a:ea typeface="微軟正黑體" panose="020B0604030504040204" pitchFamily="34" charset="-120"/>
                      </a:endParaRPr>
                    </a:p>
                  </a:txBody>
                  <a:tcPr marL="38100" marR="38100" marT="38100" marB="38100"/>
                </a:tc>
                <a:tc>
                  <a:txBody>
                    <a:bodyPr/>
                    <a:lstStyle/>
                    <a:p>
                      <a:pPr algn="l"/>
                      <a:r>
                        <a:rPr lang="zh-TW" altLang="en-US" sz="2000" dirty="0">
                          <a:effectLst/>
                          <a:latin typeface="微軟正黑體" panose="020B0604030504040204" pitchFamily="34" charset="-120"/>
                          <a:ea typeface="微軟正黑體" panose="020B0604030504040204" pitchFamily="34" charset="-120"/>
                        </a:rPr>
                        <a:t>自動駕駛汽車提供的反饋水平足夠</a:t>
                      </a:r>
                    </a:p>
                  </a:txBody>
                  <a:tcPr marL="38100" marR="38100" marT="38100" marB="38100"/>
                </a:tc>
                <a:tc>
                  <a:txBody>
                    <a:bodyPr/>
                    <a:lstStyle/>
                    <a:p>
                      <a:pPr algn="l"/>
                      <a:r>
                        <a:rPr lang="zh-TW" altLang="en-US" sz="2000" dirty="0">
                          <a:effectLst/>
                          <a:latin typeface="微軟正黑體" panose="020B0604030504040204" pitchFamily="34" charset="-120"/>
                          <a:ea typeface="微軟正黑體" panose="020B0604030504040204" pitchFamily="34" charset="-120"/>
                        </a:rPr>
                        <a:t>相信</a:t>
                      </a:r>
                    </a:p>
                  </a:txBody>
                  <a:tcPr marL="38100" marR="38100" marT="38100" marB="38100"/>
                </a:tc>
              </a:tr>
              <a:tr h="443021">
                <a:tc>
                  <a:txBody>
                    <a:bodyPr/>
                    <a:lstStyle/>
                    <a:p>
                      <a:pPr algn="l"/>
                      <a:r>
                        <a:rPr lang="zh-TW" altLang="en-US" sz="2000">
                          <a:effectLst/>
                          <a:latin typeface="微軟正黑體" panose="020B0604030504040204" pitchFamily="34" charset="-120"/>
                          <a:ea typeface="微軟正黑體" panose="020B0604030504040204" pitchFamily="34" charset="-120"/>
                        </a:rPr>
                        <a:t>人機界面</a:t>
                      </a:r>
                    </a:p>
                  </a:txBody>
                  <a:tcPr marL="38100" marR="38100" marT="38100" marB="38100"/>
                </a:tc>
                <a:tc>
                  <a:txBody>
                    <a:bodyPr/>
                    <a:lstStyle/>
                    <a:p>
                      <a:pPr algn="l"/>
                      <a:r>
                        <a:rPr lang="en-US" altLang="zh-TW" sz="2000" dirty="0" smtClean="0">
                          <a:effectLst/>
                          <a:latin typeface="微軟正黑體" panose="020B0604030504040204" pitchFamily="34" charset="-120"/>
                          <a:ea typeface="微軟正黑體" panose="020B0604030504040204" pitchFamily="34" charset="-120"/>
                        </a:rPr>
                        <a:t>15</a:t>
                      </a:r>
                      <a:endParaRPr lang="en-US" altLang="zh-TW" sz="2000" dirty="0">
                        <a:effectLst/>
                        <a:latin typeface="微軟正黑體" panose="020B0604030504040204" pitchFamily="34" charset="-120"/>
                        <a:ea typeface="微軟正黑體" panose="020B0604030504040204" pitchFamily="34" charset="-120"/>
                      </a:endParaRPr>
                    </a:p>
                  </a:txBody>
                  <a:tcPr marL="38100" marR="38100" marT="38100" marB="38100"/>
                </a:tc>
                <a:tc>
                  <a:txBody>
                    <a:bodyPr/>
                    <a:lstStyle/>
                    <a:p>
                      <a:pPr algn="l"/>
                      <a:r>
                        <a:rPr lang="zh-TW" altLang="en-US" sz="2000" dirty="0">
                          <a:effectLst/>
                          <a:latin typeface="微軟正黑體" panose="020B0604030504040204" pitchFamily="34" charset="-120"/>
                          <a:ea typeface="微軟正黑體" panose="020B0604030504040204" pitchFamily="34" charset="-120"/>
                        </a:rPr>
                        <a:t>我擔心自動駕駛汽車會犯錯誤</a:t>
                      </a:r>
                    </a:p>
                  </a:txBody>
                  <a:tcPr marL="38100" marR="38100" marT="38100" marB="38100"/>
                </a:tc>
                <a:tc>
                  <a:txBody>
                    <a:bodyPr/>
                    <a:lstStyle/>
                    <a:p>
                      <a:pPr algn="l"/>
                      <a:r>
                        <a:rPr lang="zh-TW" altLang="en-US" sz="2000" dirty="0" smtClean="0">
                          <a:latin typeface="微軟正黑體" panose="020B0604030504040204" pitchFamily="34" charset="-120"/>
                          <a:ea typeface="微軟正黑體" panose="020B0604030504040204" pitchFamily="34" charset="-120"/>
                        </a:rPr>
                        <a:t>不信任</a:t>
                      </a:r>
                      <a:endParaRPr lang="zh-TW" altLang="en-US" sz="2000" dirty="0">
                        <a:solidFill>
                          <a:schemeClr val="accent2">
                            <a:lumMod val="75000"/>
                          </a:schemeClr>
                        </a:solidFill>
                        <a:effectLst/>
                        <a:latin typeface="微軟正黑體" panose="020B0604030504040204" pitchFamily="34" charset="-120"/>
                        <a:ea typeface="微軟正黑體" panose="020B0604030504040204" pitchFamily="34" charset="-120"/>
                      </a:endParaRPr>
                    </a:p>
                  </a:txBody>
                  <a:tcPr marL="38100" marR="38100" marT="38100" marB="38100"/>
                </a:tc>
              </a:tr>
              <a:tr h="443021">
                <a:tc>
                  <a:txBody>
                    <a:bodyPr/>
                    <a:lstStyle/>
                    <a:p>
                      <a:pPr algn="l"/>
                      <a:r>
                        <a:rPr lang="zh-TW" altLang="en-US" sz="2000">
                          <a:effectLst/>
                          <a:latin typeface="微軟正黑體" panose="020B0604030504040204" pitchFamily="34" charset="-120"/>
                          <a:ea typeface="微軟正黑體" panose="020B0604030504040204" pitchFamily="34" charset="-120"/>
                        </a:rPr>
                        <a:t>使用</a:t>
                      </a:r>
                      <a:r>
                        <a:rPr lang="en-US" altLang="zh-TW" sz="2000">
                          <a:effectLst/>
                          <a:latin typeface="微軟正黑體" panose="020B0604030504040204" pitchFamily="34" charset="-120"/>
                          <a:ea typeface="微軟正黑體" panose="020B0604030504040204" pitchFamily="34" charset="-120"/>
                        </a:rPr>
                        <a:t>/</a:t>
                      </a:r>
                      <a:r>
                        <a:rPr lang="zh-TW" altLang="en-US" sz="2000">
                          <a:effectLst/>
                          <a:latin typeface="微軟正黑體" panose="020B0604030504040204" pitchFamily="34" charset="-120"/>
                          <a:ea typeface="微軟正黑體" panose="020B0604030504040204" pitchFamily="34" charset="-120"/>
                        </a:rPr>
                        <a:t>接受意向</a:t>
                      </a:r>
                    </a:p>
                  </a:txBody>
                  <a:tcPr marL="38100" marR="38100" marT="38100" marB="38100"/>
                </a:tc>
                <a:tc>
                  <a:txBody>
                    <a:bodyPr/>
                    <a:lstStyle/>
                    <a:p>
                      <a:pPr algn="l"/>
                      <a:r>
                        <a:rPr lang="en-US" altLang="zh-TW" sz="2000" dirty="0" smtClean="0">
                          <a:effectLst/>
                          <a:latin typeface="微軟正黑體" panose="020B0604030504040204" pitchFamily="34" charset="-120"/>
                          <a:ea typeface="微軟正黑體" panose="020B0604030504040204" pitchFamily="34" charset="-120"/>
                        </a:rPr>
                        <a:t>16</a:t>
                      </a:r>
                      <a:endParaRPr lang="zh-TW" altLang="en-US" sz="2000" dirty="0">
                        <a:effectLst/>
                        <a:latin typeface="微軟正黑體" panose="020B0604030504040204" pitchFamily="34" charset="-120"/>
                        <a:ea typeface="微軟正黑體" panose="020B0604030504040204" pitchFamily="34" charset="-120"/>
                      </a:endParaRPr>
                    </a:p>
                  </a:txBody>
                  <a:tcPr marL="38100" marR="38100" marT="38100" marB="38100"/>
                </a:tc>
                <a:tc>
                  <a:txBody>
                    <a:bodyPr/>
                    <a:lstStyle/>
                    <a:p>
                      <a:pPr algn="l"/>
                      <a:r>
                        <a:rPr lang="zh-TW" altLang="en-US" sz="2000" dirty="0">
                          <a:effectLst/>
                          <a:latin typeface="微軟正黑體" panose="020B0604030504040204" pitchFamily="34" charset="-120"/>
                          <a:ea typeface="微軟正黑體" panose="020B0604030504040204" pitchFamily="34" charset="-120"/>
                        </a:rPr>
                        <a:t>我會每天使用這種自動駕駛汽車</a:t>
                      </a:r>
                    </a:p>
                  </a:txBody>
                  <a:tcPr marL="38100" marR="38100" marT="38100" marB="38100"/>
                </a:tc>
                <a:tc>
                  <a:txBody>
                    <a:bodyPr/>
                    <a:lstStyle/>
                    <a:p>
                      <a:pPr algn="l"/>
                      <a:r>
                        <a:rPr lang="zh-TW" altLang="en-US" sz="2000" dirty="0">
                          <a:effectLst/>
                          <a:latin typeface="微軟正黑體" panose="020B0604030504040204" pitchFamily="34" charset="-120"/>
                          <a:ea typeface="微軟正黑體" panose="020B0604030504040204" pitchFamily="34" charset="-120"/>
                        </a:rPr>
                        <a:t>相信</a:t>
                      </a:r>
                    </a:p>
                  </a:txBody>
                  <a:tcPr marL="38100" marR="38100" marT="38100" marB="38100"/>
                </a:tc>
              </a:tr>
              <a:tr h="797437">
                <a:tc>
                  <a:txBody>
                    <a:bodyPr/>
                    <a:lstStyle/>
                    <a:p>
                      <a:pPr algn="l"/>
                      <a:r>
                        <a:rPr lang="zh-TW" altLang="en-US" sz="2000" dirty="0">
                          <a:effectLst/>
                          <a:latin typeface="微軟正黑體" panose="020B0604030504040204" pitchFamily="34" charset="-120"/>
                          <a:ea typeface="微軟正黑體" panose="020B0604030504040204" pitchFamily="34" charset="-120"/>
                        </a:rPr>
                        <a:t>使用</a:t>
                      </a:r>
                      <a:r>
                        <a:rPr lang="en-US" altLang="zh-TW" sz="2000" dirty="0">
                          <a:effectLst/>
                          <a:latin typeface="微軟正黑體" panose="020B0604030504040204" pitchFamily="34" charset="-120"/>
                          <a:ea typeface="微軟正黑體" panose="020B0604030504040204" pitchFamily="34" charset="-120"/>
                        </a:rPr>
                        <a:t>/</a:t>
                      </a:r>
                      <a:r>
                        <a:rPr lang="zh-TW" altLang="en-US" sz="2000" dirty="0">
                          <a:effectLst/>
                          <a:latin typeface="微軟正黑體" panose="020B0604030504040204" pitchFamily="34" charset="-120"/>
                          <a:ea typeface="微軟正黑體" panose="020B0604030504040204" pitchFamily="34" charset="-120"/>
                        </a:rPr>
                        <a:t>接受意向</a:t>
                      </a:r>
                    </a:p>
                  </a:txBody>
                  <a:tcPr marL="38100" marR="38100" marT="38100" marB="38100"/>
                </a:tc>
                <a:tc>
                  <a:txBody>
                    <a:bodyPr/>
                    <a:lstStyle/>
                    <a:p>
                      <a:pPr algn="l"/>
                      <a:r>
                        <a:rPr lang="en-US" altLang="zh-TW" sz="2000" dirty="0" smtClean="0">
                          <a:effectLst/>
                          <a:latin typeface="微軟正黑體" panose="020B0604030504040204" pitchFamily="34" charset="-120"/>
                          <a:ea typeface="微軟正黑體" panose="020B0604030504040204" pitchFamily="34" charset="-120"/>
                        </a:rPr>
                        <a:t>17</a:t>
                      </a:r>
                      <a:endParaRPr lang="zh-TW" altLang="en-US" sz="2000" dirty="0">
                        <a:effectLst/>
                        <a:latin typeface="微軟正黑體" panose="020B0604030504040204" pitchFamily="34" charset="-120"/>
                        <a:ea typeface="微軟正黑體" panose="020B0604030504040204" pitchFamily="34" charset="-120"/>
                      </a:endParaRPr>
                    </a:p>
                  </a:txBody>
                  <a:tcPr marL="38100" marR="38100" marT="38100" marB="38100"/>
                </a:tc>
                <a:tc>
                  <a:txBody>
                    <a:bodyPr/>
                    <a:lstStyle/>
                    <a:p>
                      <a:pPr algn="l"/>
                      <a:r>
                        <a:rPr lang="zh-TW" altLang="en-US" sz="2000" dirty="0">
                          <a:effectLst/>
                          <a:latin typeface="微軟正黑體" panose="020B0604030504040204" pitchFamily="34" charset="-120"/>
                          <a:ea typeface="微軟正黑體" panose="020B0604030504040204" pitchFamily="34" charset="-120"/>
                        </a:rPr>
                        <a:t>自動駕駛汽車使我能夠在駕駛時執行其他有用的任務</a:t>
                      </a:r>
                    </a:p>
                  </a:txBody>
                  <a:tcPr marL="38100" marR="38100" marT="38100" marB="38100"/>
                </a:tc>
                <a:tc>
                  <a:txBody>
                    <a:bodyPr/>
                    <a:lstStyle/>
                    <a:p>
                      <a:pPr algn="l"/>
                      <a:r>
                        <a:rPr lang="zh-TW" altLang="en-US" sz="2000" dirty="0">
                          <a:effectLst/>
                          <a:latin typeface="微軟正黑體" panose="020B0604030504040204" pitchFamily="34" charset="-120"/>
                          <a:ea typeface="微軟正黑體" panose="020B0604030504040204" pitchFamily="34" charset="-120"/>
                        </a:rPr>
                        <a:t>相信</a:t>
                      </a:r>
                    </a:p>
                  </a:txBody>
                  <a:tcPr marL="38100" marR="38100" marT="38100" marB="38100"/>
                </a:tc>
              </a:tr>
              <a:tr h="443021">
                <a:tc>
                  <a:txBody>
                    <a:bodyPr/>
                    <a:lstStyle/>
                    <a:p>
                      <a:pPr algn="l"/>
                      <a:r>
                        <a:rPr lang="zh-TW" altLang="en-US" sz="2000">
                          <a:effectLst/>
                          <a:latin typeface="微軟正黑體" panose="020B0604030504040204" pitchFamily="34" charset="-120"/>
                          <a:ea typeface="微軟正黑體" panose="020B0604030504040204" pitchFamily="34" charset="-120"/>
                        </a:rPr>
                        <a:t>人機界面</a:t>
                      </a:r>
                    </a:p>
                  </a:txBody>
                  <a:tcPr marL="38100" marR="38100" marT="38100" marB="38100"/>
                </a:tc>
                <a:tc>
                  <a:txBody>
                    <a:bodyPr/>
                    <a:lstStyle/>
                    <a:p>
                      <a:pPr algn="l"/>
                      <a:r>
                        <a:rPr lang="en-US" altLang="zh-TW" sz="2000" dirty="0" smtClean="0">
                          <a:effectLst/>
                          <a:latin typeface="微軟正黑體" panose="020B0604030504040204" pitchFamily="34" charset="-120"/>
                          <a:ea typeface="微軟正黑體" panose="020B0604030504040204" pitchFamily="34" charset="-120"/>
                        </a:rPr>
                        <a:t>18</a:t>
                      </a:r>
                      <a:endParaRPr lang="zh-TW" altLang="en-US" sz="2000" dirty="0">
                        <a:effectLst/>
                        <a:latin typeface="微軟正黑體" panose="020B0604030504040204" pitchFamily="34" charset="-120"/>
                        <a:ea typeface="微軟正黑體" panose="020B0604030504040204" pitchFamily="34" charset="-120"/>
                      </a:endParaRPr>
                    </a:p>
                  </a:txBody>
                  <a:tcPr marL="38100" marR="38100" marT="38100" marB="38100"/>
                </a:tc>
                <a:tc>
                  <a:txBody>
                    <a:bodyPr/>
                    <a:lstStyle/>
                    <a:p>
                      <a:pPr algn="l"/>
                      <a:r>
                        <a:rPr lang="zh-TW" altLang="en-US" sz="2000" dirty="0">
                          <a:effectLst/>
                          <a:latin typeface="微軟正黑體" panose="020B0604030504040204" pitchFamily="34" charset="-120"/>
                          <a:ea typeface="微軟正黑體" panose="020B0604030504040204" pitchFamily="34" charset="-120"/>
                        </a:rPr>
                        <a:t>自動駕駛汽車錶現出很高的一致性</a:t>
                      </a:r>
                    </a:p>
                  </a:txBody>
                  <a:tcPr marL="38100" marR="38100" marT="38100" marB="38100"/>
                </a:tc>
                <a:tc>
                  <a:txBody>
                    <a:bodyPr/>
                    <a:lstStyle/>
                    <a:p>
                      <a:pPr algn="l"/>
                      <a:r>
                        <a:rPr lang="zh-TW" altLang="en-US" sz="2000" dirty="0">
                          <a:effectLst/>
                          <a:latin typeface="微軟正黑體" panose="020B0604030504040204" pitchFamily="34" charset="-120"/>
                          <a:ea typeface="微軟正黑體" panose="020B0604030504040204" pitchFamily="34" charset="-120"/>
                        </a:rPr>
                        <a:t>相信</a:t>
                      </a:r>
                    </a:p>
                  </a:txBody>
                  <a:tcPr marL="38100" marR="38100" marT="38100" marB="38100"/>
                </a:tc>
              </a:tr>
              <a:tr h="443021">
                <a:tc>
                  <a:txBody>
                    <a:bodyPr/>
                    <a:lstStyle/>
                    <a:p>
                      <a:pPr algn="l"/>
                      <a:r>
                        <a:rPr lang="zh-TW" altLang="en-US" sz="2000">
                          <a:effectLst/>
                          <a:latin typeface="微軟正黑體" panose="020B0604030504040204" pitchFamily="34" charset="-120"/>
                          <a:ea typeface="微軟正黑體" panose="020B0604030504040204" pitchFamily="34" charset="-120"/>
                        </a:rPr>
                        <a:t>使用</a:t>
                      </a:r>
                      <a:r>
                        <a:rPr lang="en-US" altLang="zh-TW" sz="2000">
                          <a:effectLst/>
                          <a:latin typeface="微軟正黑體" panose="020B0604030504040204" pitchFamily="34" charset="-120"/>
                          <a:ea typeface="微軟正黑體" panose="020B0604030504040204" pitchFamily="34" charset="-120"/>
                        </a:rPr>
                        <a:t>/</a:t>
                      </a:r>
                      <a:r>
                        <a:rPr lang="zh-TW" altLang="en-US" sz="2000">
                          <a:effectLst/>
                          <a:latin typeface="微軟正黑體" panose="020B0604030504040204" pitchFamily="34" charset="-120"/>
                          <a:ea typeface="微軟正黑體" panose="020B0604030504040204" pitchFamily="34" charset="-120"/>
                        </a:rPr>
                        <a:t>接受意向</a:t>
                      </a:r>
                    </a:p>
                  </a:txBody>
                  <a:tcPr marL="38100" marR="38100" marT="38100" marB="38100"/>
                </a:tc>
                <a:tc>
                  <a:txBody>
                    <a:bodyPr/>
                    <a:lstStyle/>
                    <a:p>
                      <a:pPr algn="l"/>
                      <a:r>
                        <a:rPr lang="en-US" altLang="zh-TW" sz="2000">
                          <a:effectLst/>
                          <a:latin typeface="微軟正黑體" panose="020B0604030504040204" pitchFamily="34" charset="-120"/>
                          <a:ea typeface="微軟正黑體" panose="020B0604030504040204" pitchFamily="34" charset="-120"/>
                        </a:rPr>
                        <a:t>19</a:t>
                      </a:r>
                    </a:p>
                  </a:txBody>
                  <a:tcPr marL="38100" marR="38100" marT="38100" marB="38100"/>
                </a:tc>
                <a:tc>
                  <a:txBody>
                    <a:bodyPr/>
                    <a:lstStyle/>
                    <a:p>
                      <a:pPr algn="l"/>
                      <a:r>
                        <a:rPr lang="zh-TW" altLang="en-US" sz="2000">
                          <a:effectLst/>
                          <a:latin typeface="微軟正黑體" panose="020B0604030504040204" pitchFamily="34" charset="-120"/>
                          <a:ea typeface="微軟正黑體" panose="020B0604030504040204" pitchFamily="34" charset="-120"/>
                        </a:rPr>
                        <a:t>在任何情況下我都不會使用自動駕駛汽車</a:t>
                      </a:r>
                    </a:p>
                  </a:txBody>
                  <a:tcPr marL="38100" marR="38100" marT="38100" marB="38100"/>
                </a:tc>
                <a:tc>
                  <a:txBody>
                    <a:bodyPr/>
                    <a:lstStyle/>
                    <a:p>
                      <a:pPr algn="l"/>
                      <a:r>
                        <a:rPr lang="zh-TW" altLang="en-US" sz="2000" dirty="0" smtClean="0">
                          <a:latin typeface="微軟正黑體" panose="020B0604030504040204" pitchFamily="34" charset="-120"/>
                          <a:ea typeface="微軟正黑體" panose="020B0604030504040204" pitchFamily="34" charset="-120"/>
                        </a:rPr>
                        <a:t>不信任</a:t>
                      </a:r>
                      <a:endParaRPr lang="zh-TW" altLang="en-US" sz="2000" dirty="0">
                        <a:solidFill>
                          <a:schemeClr val="accent2">
                            <a:lumMod val="75000"/>
                          </a:schemeClr>
                        </a:solidFill>
                        <a:effectLst/>
                        <a:latin typeface="微軟正黑體" panose="020B0604030504040204" pitchFamily="34" charset="-120"/>
                        <a:ea typeface="微軟正黑體" panose="020B0604030504040204" pitchFamily="34" charset="-120"/>
                      </a:endParaRPr>
                    </a:p>
                  </a:txBody>
                  <a:tcPr marL="38100" marR="38100" marT="38100" marB="38100"/>
                </a:tc>
              </a:tr>
              <a:tr h="443021">
                <a:tc>
                  <a:txBody>
                    <a:bodyPr/>
                    <a:lstStyle/>
                    <a:p>
                      <a:pPr algn="l"/>
                      <a:r>
                        <a:rPr lang="zh-TW" altLang="en-US" sz="2000" dirty="0">
                          <a:effectLst/>
                          <a:latin typeface="微軟正黑體" panose="020B0604030504040204" pitchFamily="34" charset="-120"/>
                          <a:ea typeface="微軟正黑體" panose="020B0604030504040204" pitchFamily="34" charset="-120"/>
                        </a:rPr>
                        <a:t>使用</a:t>
                      </a:r>
                      <a:r>
                        <a:rPr lang="en-US" altLang="zh-TW" sz="2000" dirty="0">
                          <a:effectLst/>
                          <a:latin typeface="微軟正黑體" panose="020B0604030504040204" pitchFamily="34" charset="-120"/>
                          <a:ea typeface="微軟正黑體" panose="020B0604030504040204" pitchFamily="34" charset="-120"/>
                        </a:rPr>
                        <a:t>/</a:t>
                      </a:r>
                      <a:r>
                        <a:rPr lang="zh-TW" altLang="en-US" sz="2000" dirty="0">
                          <a:effectLst/>
                          <a:latin typeface="微軟正黑體" panose="020B0604030504040204" pitchFamily="34" charset="-120"/>
                          <a:ea typeface="微軟正黑體" panose="020B0604030504040204" pitchFamily="34" charset="-120"/>
                        </a:rPr>
                        <a:t>接受意向</a:t>
                      </a:r>
                    </a:p>
                  </a:txBody>
                  <a:tcPr marL="38100" marR="38100" marT="38100" marB="38100"/>
                </a:tc>
                <a:tc>
                  <a:txBody>
                    <a:bodyPr/>
                    <a:lstStyle/>
                    <a:p>
                      <a:pPr algn="l"/>
                      <a:r>
                        <a:rPr lang="en-US" altLang="zh-TW" sz="2000">
                          <a:effectLst/>
                          <a:latin typeface="微軟正黑體" panose="020B0604030504040204" pitchFamily="34" charset="-120"/>
                          <a:ea typeface="微軟正黑體" panose="020B0604030504040204" pitchFamily="34" charset="-120"/>
                        </a:rPr>
                        <a:t>20</a:t>
                      </a:r>
                    </a:p>
                  </a:txBody>
                  <a:tcPr marL="38100" marR="38100" marT="38100" marB="38100"/>
                </a:tc>
                <a:tc>
                  <a:txBody>
                    <a:bodyPr/>
                    <a:lstStyle/>
                    <a:p>
                      <a:pPr algn="l"/>
                      <a:r>
                        <a:rPr lang="zh-TW" altLang="en-US" sz="2000" dirty="0">
                          <a:effectLst/>
                          <a:latin typeface="微軟正黑體" panose="020B0604030504040204" pitchFamily="34" charset="-120"/>
                          <a:ea typeface="微軟正黑體" panose="020B0604030504040204" pitchFamily="34" charset="-120"/>
                        </a:rPr>
                        <a:t>酒後我會考慮使用自動駕駛汽車作為交通工具</a:t>
                      </a:r>
                    </a:p>
                  </a:txBody>
                  <a:tcPr marL="38100" marR="38100" marT="38100" marB="38100"/>
                </a:tc>
                <a:tc>
                  <a:txBody>
                    <a:bodyPr/>
                    <a:lstStyle/>
                    <a:p>
                      <a:pPr algn="l"/>
                      <a:r>
                        <a:rPr lang="zh-TW" altLang="en-US" sz="2000" dirty="0">
                          <a:effectLst/>
                          <a:latin typeface="微軟正黑體" panose="020B0604030504040204" pitchFamily="34" charset="-120"/>
                          <a:ea typeface="微軟正黑體" panose="020B0604030504040204" pitchFamily="34" charset="-120"/>
                        </a:rPr>
                        <a:t>相信</a:t>
                      </a:r>
                    </a:p>
                  </a:txBody>
                  <a:tcPr marL="38100" marR="38100" marT="38100" marB="38100"/>
                </a:tc>
              </a:tr>
            </a:tbl>
          </a:graphicData>
        </a:graphic>
      </p:graphicFrame>
      <p:sp>
        <p:nvSpPr>
          <p:cNvPr id="7" name="副標題 2"/>
          <p:cNvSpPr txBox="1">
            <a:spLocks/>
          </p:cNvSpPr>
          <p:nvPr/>
        </p:nvSpPr>
        <p:spPr>
          <a:xfrm>
            <a:off x="216783" y="243609"/>
            <a:ext cx="11758434" cy="512358"/>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120000"/>
              </a:lnSpc>
              <a:buFont typeface="Arial" panose="020B0604020202020204" pitchFamily="34" charset="0"/>
              <a:buChar char="•"/>
            </a:pPr>
            <a:r>
              <a:rPr lang="zh-TW" altLang="en-US" smtClean="0">
                <a:latin typeface="微軟正黑體" panose="020B0604030504040204" pitchFamily="34" charset="-120"/>
                <a:ea typeface="微軟正黑體" panose="020B0604030504040204" pitchFamily="34" charset="-120"/>
              </a:rPr>
              <a:t>自動駕駛車信任問卷</a:t>
            </a:r>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0988005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2"/>
          </p:nvPr>
        </p:nvSpPr>
        <p:spPr/>
        <p:txBody>
          <a:bodyPr/>
          <a:lstStyle/>
          <a:p>
            <a:fld id="{044FB8EC-8959-441E-ADB3-308DB1B5389D}" type="slidenum">
              <a:rPr lang="zh-TW" altLang="en-US" smtClean="0"/>
              <a:t>15</a:t>
            </a:fld>
            <a:endParaRPr lang="zh-TW" altLang="en-US"/>
          </a:p>
        </p:txBody>
      </p:sp>
      <p:sp>
        <p:nvSpPr>
          <p:cNvPr id="10" name="文字方塊 9"/>
          <p:cNvSpPr txBox="1"/>
          <p:nvPr/>
        </p:nvSpPr>
        <p:spPr>
          <a:xfrm>
            <a:off x="301647" y="61275"/>
            <a:ext cx="3563331" cy="1015663"/>
          </a:xfrm>
          <a:prstGeom prst="rect">
            <a:avLst/>
          </a:prstGeom>
          <a:noFill/>
        </p:spPr>
        <p:txBody>
          <a:bodyPr wrap="square" rtlCol="0">
            <a:spAutoFit/>
          </a:bodyPr>
          <a:lstStyle/>
          <a:p>
            <a:r>
              <a:rPr lang="zh-TW" altLang="en-US" sz="6000" b="1" dirty="0" smtClean="0">
                <a:latin typeface="微軟正黑體" panose="020B0604030504040204" pitchFamily="34" charset="-120"/>
                <a:ea typeface="微軟正黑體" panose="020B0604030504040204" pitchFamily="34" charset="-120"/>
              </a:rPr>
              <a:t>結果</a:t>
            </a:r>
            <a:endParaRPr lang="zh-TW" altLang="en-US" sz="6000" b="1" dirty="0">
              <a:latin typeface="微軟正黑體" panose="020B0604030504040204" pitchFamily="34" charset="-120"/>
              <a:ea typeface="微軟正黑體" panose="020B0604030504040204" pitchFamily="34" charset="-120"/>
            </a:endParaRPr>
          </a:p>
        </p:txBody>
      </p:sp>
      <p:graphicFrame>
        <p:nvGraphicFramePr>
          <p:cNvPr id="2" name="表格 1"/>
          <p:cNvGraphicFramePr>
            <a:graphicFrameLocks noGrp="1"/>
          </p:cNvGraphicFramePr>
          <p:nvPr>
            <p:extLst>
              <p:ext uri="{D42A27DB-BD31-4B8C-83A1-F6EECF244321}">
                <p14:modId xmlns:p14="http://schemas.microsoft.com/office/powerpoint/2010/main" val="1903865054"/>
              </p:ext>
            </p:extLst>
          </p:nvPr>
        </p:nvGraphicFramePr>
        <p:xfrm>
          <a:off x="2070100" y="768351"/>
          <a:ext cx="9283700" cy="5953124"/>
        </p:xfrm>
        <a:graphic>
          <a:graphicData uri="http://schemas.openxmlformats.org/drawingml/2006/table">
            <a:tbl>
              <a:tblPr firstRow="1" bandRow="1">
                <a:tableStyleId>{5C22544A-7EE6-4342-B048-85BDC9FD1C3A}</a:tableStyleId>
              </a:tblPr>
              <a:tblGrid>
                <a:gridCol w="2950382"/>
                <a:gridCol w="2110568"/>
                <a:gridCol w="2111375"/>
                <a:gridCol w="2111375"/>
              </a:tblGrid>
              <a:tr h="371158">
                <a:tc rowSpan="2">
                  <a:txBody>
                    <a:bodyPr/>
                    <a:lstStyle/>
                    <a:p>
                      <a:r>
                        <a:rPr lang="zh-TW" altLang="en-US" sz="2000" kern="1200" dirty="0" smtClean="0">
                          <a:solidFill>
                            <a:schemeClr val="bg1"/>
                          </a:solidFill>
                          <a:effectLst/>
                          <a:latin typeface="微軟正黑體" panose="020B0604030504040204" pitchFamily="34" charset="-120"/>
                          <a:ea typeface="微軟正黑體" panose="020B0604030504040204" pitchFamily="34" charset="-120"/>
                          <a:cs typeface="+mn-cs"/>
                        </a:rPr>
                        <a:t>影片</a:t>
                      </a:r>
                      <a:endParaRPr lang="zh-TW" altLang="en-US" sz="2000" kern="1200" dirty="0">
                        <a:solidFill>
                          <a:schemeClr val="bg1"/>
                        </a:solidFill>
                        <a:effectLst/>
                        <a:latin typeface="微軟正黑體" panose="020B0604030504040204" pitchFamily="34" charset="-120"/>
                        <a:ea typeface="微軟正黑體" panose="020B0604030504040204" pitchFamily="34" charset="-120"/>
                        <a:cs typeface="+mn-cs"/>
                      </a:endParaRPr>
                    </a:p>
                  </a:txBody>
                  <a:tcPr marL="38100" marR="38100" marT="38100" marB="38100"/>
                </a:tc>
                <a:tc gridSpan="3">
                  <a:txBody>
                    <a:bodyPr/>
                    <a:lstStyle/>
                    <a:p>
                      <a:pPr algn="ctr"/>
                      <a:r>
                        <a:rPr lang="zh-TW" altLang="en-US" b="1" dirty="0" smtClean="0">
                          <a:effectLst/>
                          <a:latin typeface="微軟正黑體" panose="020B0604030504040204" pitchFamily="34" charset="-120"/>
                          <a:ea typeface="微軟正黑體" panose="020B0604030504040204" pitchFamily="34" charset="-120"/>
                        </a:rPr>
                        <a:t>組別</a:t>
                      </a:r>
                      <a:endParaRPr lang="zh-TW" altLang="en-US" b="1" dirty="0">
                        <a:effectLst/>
                        <a:latin typeface="微軟正黑體" panose="020B0604030504040204" pitchFamily="34" charset="-120"/>
                        <a:ea typeface="微軟正黑體" panose="020B0604030504040204" pitchFamily="34" charset="-120"/>
                      </a:endParaRPr>
                    </a:p>
                  </a:txBody>
                  <a:tcPr marL="38100" marR="38100" marT="38100" marB="38100"/>
                </a:tc>
                <a:tc hMerge="1">
                  <a:txBody>
                    <a:bodyPr/>
                    <a:lstStyle/>
                    <a:p>
                      <a:endParaRPr lang="zh-TW" altLang="en-US"/>
                    </a:p>
                  </a:txBody>
                  <a:tcPr/>
                </a:tc>
                <a:tc hMerge="1">
                  <a:txBody>
                    <a:bodyPr/>
                    <a:lstStyle/>
                    <a:p>
                      <a:endParaRPr lang="zh-TW" altLang="en-US"/>
                    </a:p>
                  </a:txBody>
                  <a:tcPr/>
                </a:tc>
              </a:tr>
              <a:tr h="381327">
                <a:tc vMerge="1">
                  <a:txBody>
                    <a:bodyPr/>
                    <a:lstStyle/>
                    <a:p>
                      <a:endParaRPr lang="zh-TW" altLang="en-US"/>
                    </a:p>
                  </a:txBody>
                  <a:tcPr/>
                </a:tc>
                <a:tc>
                  <a:txBody>
                    <a:bodyPr/>
                    <a:lstStyle/>
                    <a:p>
                      <a:r>
                        <a:rPr lang="zh-TW" altLang="en-US" sz="2000" kern="1200" dirty="0">
                          <a:solidFill>
                            <a:schemeClr val="dk1"/>
                          </a:solidFill>
                          <a:effectLst/>
                          <a:latin typeface="微軟正黑體" panose="020B0604030504040204" pitchFamily="34" charset="-120"/>
                          <a:ea typeface="微軟正黑體" panose="020B0604030504040204" pitchFamily="34" charset="-120"/>
                          <a:cs typeface="+mn-cs"/>
                        </a:rPr>
                        <a:t>第</a:t>
                      </a:r>
                      <a:r>
                        <a:rPr lang="en-US" altLang="zh-TW" sz="2000" kern="1200" dirty="0">
                          <a:solidFill>
                            <a:schemeClr val="dk1"/>
                          </a:solidFill>
                          <a:effectLst/>
                          <a:latin typeface="微軟正黑體" panose="020B0604030504040204" pitchFamily="34" charset="-120"/>
                          <a:ea typeface="微軟正黑體" panose="020B0604030504040204" pitchFamily="34" charset="-120"/>
                          <a:cs typeface="+mn-cs"/>
                        </a:rPr>
                        <a:t>1</a:t>
                      </a:r>
                      <a:r>
                        <a:rPr lang="zh-TW" altLang="en-US" sz="2000" kern="1200" dirty="0">
                          <a:solidFill>
                            <a:schemeClr val="dk1"/>
                          </a:solidFill>
                          <a:effectLst/>
                          <a:latin typeface="微軟正黑體" panose="020B0604030504040204" pitchFamily="34" charset="-120"/>
                          <a:ea typeface="微軟正黑體" panose="020B0604030504040204" pitchFamily="34" charset="-120"/>
                          <a:cs typeface="+mn-cs"/>
                        </a:rPr>
                        <a:t>組</a:t>
                      </a:r>
                      <a:r>
                        <a:rPr lang="en-US" altLang="zh-TW" sz="2000" kern="1200" dirty="0">
                          <a:solidFill>
                            <a:schemeClr val="dk1"/>
                          </a:solidFill>
                          <a:effectLst/>
                          <a:latin typeface="微軟正黑體" panose="020B0604030504040204" pitchFamily="34" charset="-120"/>
                          <a:ea typeface="微軟正黑體" panose="020B0604030504040204" pitchFamily="34" charset="-120"/>
                          <a:cs typeface="+mn-cs"/>
                        </a:rPr>
                        <a:t>-</a:t>
                      </a:r>
                      <a:r>
                        <a:rPr lang="zh-TW" altLang="en-US" sz="2000" kern="1200" dirty="0">
                          <a:solidFill>
                            <a:schemeClr val="dk1"/>
                          </a:solidFill>
                          <a:effectLst/>
                          <a:latin typeface="微軟正黑體" panose="020B0604030504040204" pitchFamily="34" charset="-120"/>
                          <a:ea typeface="微軟正黑體" panose="020B0604030504040204" pitchFamily="34" charset="-120"/>
                          <a:cs typeface="+mn-cs"/>
                        </a:rPr>
                        <a:t>沒有反饋</a:t>
                      </a:r>
                    </a:p>
                  </a:txBody>
                  <a:tcPr marL="38100" marR="38100" marT="38100" marB="38100"/>
                </a:tc>
                <a:tc>
                  <a:txBody>
                    <a:bodyPr/>
                    <a:lstStyle/>
                    <a:p>
                      <a:r>
                        <a:rPr lang="zh-TW" altLang="en-US" sz="2000" kern="1200">
                          <a:solidFill>
                            <a:schemeClr val="dk1"/>
                          </a:solidFill>
                          <a:effectLst/>
                          <a:latin typeface="微軟正黑體" panose="020B0604030504040204" pitchFamily="34" charset="-120"/>
                          <a:ea typeface="微軟正黑體" panose="020B0604030504040204" pitchFamily="34" charset="-120"/>
                          <a:cs typeface="+mn-cs"/>
                        </a:rPr>
                        <a:t>第</a:t>
                      </a:r>
                      <a:r>
                        <a:rPr lang="en-US" altLang="zh-TW" sz="2000" kern="1200">
                          <a:solidFill>
                            <a:schemeClr val="dk1"/>
                          </a:solidFill>
                          <a:effectLst/>
                          <a:latin typeface="微軟正黑體" panose="020B0604030504040204" pitchFamily="34" charset="-120"/>
                          <a:ea typeface="微軟正黑體" panose="020B0604030504040204" pitchFamily="34" charset="-120"/>
                          <a:cs typeface="+mn-cs"/>
                        </a:rPr>
                        <a:t>2</a:t>
                      </a:r>
                      <a:r>
                        <a:rPr lang="zh-TW" altLang="en-US" sz="2000" kern="1200">
                          <a:solidFill>
                            <a:schemeClr val="dk1"/>
                          </a:solidFill>
                          <a:effectLst/>
                          <a:latin typeface="微軟正黑體" panose="020B0604030504040204" pitchFamily="34" charset="-120"/>
                          <a:ea typeface="微軟正黑體" panose="020B0604030504040204" pitchFamily="34" charset="-120"/>
                          <a:cs typeface="+mn-cs"/>
                        </a:rPr>
                        <a:t>組</a:t>
                      </a:r>
                      <a:r>
                        <a:rPr lang="en-US" altLang="zh-TW" sz="2000" kern="1200">
                          <a:solidFill>
                            <a:schemeClr val="dk1"/>
                          </a:solidFill>
                          <a:effectLst/>
                          <a:latin typeface="微軟正黑體" panose="020B0604030504040204" pitchFamily="34" charset="-120"/>
                          <a:ea typeface="微軟正黑體" panose="020B0604030504040204" pitchFamily="34" charset="-120"/>
                          <a:cs typeface="+mn-cs"/>
                        </a:rPr>
                        <a:t>-</a:t>
                      </a:r>
                      <a:r>
                        <a:rPr lang="zh-TW" altLang="en-US" sz="2000" kern="1200">
                          <a:solidFill>
                            <a:schemeClr val="dk1"/>
                          </a:solidFill>
                          <a:effectLst/>
                          <a:latin typeface="微軟正黑體" panose="020B0604030504040204" pitchFamily="34" charset="-120"/>
                          <a:ea typeface="微軟正黑體" panose="020B0604030504040204" pitchFamily="34" charset="-120"/>
                          <a:cs typeface="+mn-cs"/>
                        </a:rPr>
                        <a:t>中度反饋</a:t>
                      </a:r>
                    </a:p>
                  </a:txBody>
                  <a:tcPr marL="38100" marR="38100" marT="38100" marB="38100"/>
                </a:tc>
                <a:tc>
                  <a:txBody>
                    <a:bodyPr/>
                    <a:lstStyle/>
                    <a:p>
                      <a:r>
                        <a:rPr lang="zh-TW" altLang="en-US" sz="2000" kern="1200">
                          <a:solidFill>
                            <a:schemeClr val="dk1"/>
                          </a:solidFill>
                          <a:effectLst/>
                          <a:latin typeface="微軟正黑體" panose="020B0604030504040204" pitchFamily="34" charset="-120"/>
                          <a:ea typeface="微軟正黑體" panose="020B0604030504040204" pitchFamily="34" charset="-120"/>
                          <a:cs typeface="+mn-cs"/>
                        </a:rPr>
                        <a:t>第三組</a:t>
                      </a:r>
                      <a:r>
                        <a:rPr lang="en-US" altLang="zh-TW" sz="2000" kern="1200">
                          <a:solidFill>
                            <a:schemeClr val="dk1"/>
                          </a:solidFill>
                          <a:effectLst/>
                          <a:latin typeface="微軟正黑體" panose="020B0604030504040204" pitchFamily="34" charset="-120"/>
                          <a:ea typeface="微軟正黑體" panose="020B0604030504040204" pitchFamily="34" charset="-120"/>
                          <a:cs typeface="+mn-cs"/>
                        </a:rPr>
                        <a:t>–</a:t>
                      </a:r>
                      <a:r>
                        <a:rPr lang="zh-TW" altLang="en-US" sz="2000" kern="1200">
                          <a:solidFill>
                            <a:schemeClr val="dk1"/>
                          </a:solidFill>
                          <a:effectLst/>
                          <a:latin typeface="微軟正黑體" panose="020B0604030504040204" pitchFamily="34" charset="-120"/>
                          <a:ea typeface="微軟正黑體" panose="020B0604030504040204" pitchFamily="34" charset="-120"/>
                          <a:cs typeface="+mn-cs"/>
                        </a:rPr>
                        <a:t>高反饋</a:t>
                      </a:r>
                    </a:p>
                  </a:txBody>
                  <a:tcPr marL="38100" marR="38100" marT="38100" marB="38100"/>
                </a:tc>
              </a:tr>
              <a:tr h="381327">
                <a:tc>
                  <a:txBody>
                    <a:bodyPr/>
                    <a:lstStyle/>
                    <a:p>
                      <a:pPr algn="l"/>
                      <a:r>
                        <a:rPr lang="en-US" altLang="zh-TW" sz="2000" kern="1200" dirty="0">
                          <a:solidFill>
                            <a:schemeClr val="dk1"/>
                          </a:solidFill>
                          <a:effectLst/>
                          <a:latin typeface="微軟正黑體" panose="020B0604030504040204" pitchFamily="34" charset="-120"/>
                          <a:ea typeface="微軟正黑體" panose="020B0604030504040204" pitchFamily="34" charset="-120"/>
                          <a:cs typeface="+mn-cs"/>
                        </a:rPr>
                        <a:t>1 </a:t>
                      </a:r>
                      <a:r>
                        <a:rPr lang="en-US" altLang="zh-TW" sz="2000" kern="1200" dirty="0" smtClean="0">
                          <a:solidFill>
                            <a:schemeClr val="dk1"/>
                          </a:solidFill>
                          <a:effectLst/>
                          <a:latin typeface="微軟正黑體" panose="020B0604030504040204" pitchFamily="34" charset="-120"/>
                          <a:ea typeface="微軟正黑體" panose="020B0604030504040204" pitchFamily="34" charset="-120"/>
                          <a:cs typeface="+mn-cs"/>
                        </a:rPr>
                        <a:t>–</a:t>
                      </a:r>
                      <a:r>
                        <a:rPr lang="zh-TW" altLang="en-US" sz="2000" kern="1200" dirty="0" smtClean="0">
                          <a:solidFill>
                            <a:schemeClr val="dk1"/>
                          </a:solidFill>
                          <a:effectLst/>
                          <a:latin typeface="微軟正黑體" panose="020B0604030504040204" pitchFamily="34" charset="-120"/>
                          <a:ea typeface="微軟正黑體" panose="020B0604030504040204" pitchFamily="34" charset="-120"/>
                          <a:cs typeface="+mn-cs"/>
                        </a:rPr>
                        <a:t>離開商業</a:t>
                      </a:r>
                      <a:r>
                        <a:rPr lang="zh-TW" altLang="en-US" sz="2000" kern="1200" dirty="0">
                          <a:solidFill>
                            <a:schemeClr val="dk1"/>
                          </a:solidFill>
                          <a:effectLst/>
                          <a:latin typeface="微軟正黑體" panose="020B0604030504040204" pitchFamily="34" charset="-120"/>
                          <a:ea typeface="微軟正黑體" panose="020B0604030504040204" pitchFamily="34" charset="-120"/>
                          <a:cs typeface="+mn-cs"/>
                        </a:rPr>
                        <a:t>園區</a:t>
                      </a:r>
                    </a:p>
                  </a:txBody>
                  <a:tcPr marL="38100" marR="38100" marT="38100" marB="38100"/>
                </a:tc>
                <a:tc>
                  <a:txBody>
                    <a:bodyPr/>
                    <a:lstStyle/>
                    <a:p>
                      <a:pPr algn="l"/>
                      <a:r>
                        <a:rPr lang="en-US" altLang="zh-TW" sz="2000" kern="1200" dirty="0">
                          <a:solidFill>
                            <a:schemeClr val="dk1"/>
                          </a:solidFill>
                          <a:effectLst/>
                          <a:latin typeface="微軟正黑體" panose="020B0604030504040204" pitchFamily="34" charset="-120"/>
                          <a:ea typeface="微軟正黑體" panose="020B0604030504040204" pitchFamily="34" charset="-120"/>
                          <a:cs typeface="+mn-cs"/>
                        </a:rPr>
                        <a:t>855</a:t>
                      </a:r>
                    </a:p>
                  </a:txBody>
                  <a:tcPr marL="38100" marR="38100" marT="38100" marB="38100"/>
                </a:tc>
                <a:tc>
                  <a:txBody>
                    <a:bodyPr/>
                    <a:lstStyle/>
                    <a:p>
                      <a:pPr algn="l"/>
                      <a:r>
                        <a:rPr lang="en-US" altLang="zh-TW" sz="2000" kern="1200" dirty="0">
                          <a:solidFill>
                            <a:schemeClr val="dk1"/>
                          </a:solidFill>
                          <a:effectLst/>
                          <a:latin typeface="微軟正黑體" panose="020B0604030504040204" pitchFamily="34" charset="-120"/>
                          <a:ea typeface="微軟正黑體" panose="020B0604030504040204" pitchFamily="34" charset="-120"/>
                          <a:cs typeface="+mn-cs"/>
                        </a:rPr>
                        <a:t>906</a:t>
                      </a:r>
                    </a:p>
                  </a:txBody>
                  <a:tcPr marL="38100" marR="38100" marT="38100" marB="38100"/>
                </a:tc>
                <a:tc>
                  <a:txBody>
                    <a:bodyPr/>
                    <a:lstStyle/>
                    <a:p>
                      <a:pPr algn="l"/>
                      <a:r>
                        <a:rPr lang="en-US" altLang="zh-TW" sz="2000" kern="1200">
                          <a:solidFill>
                            <a:schemeClr val="dk1"/>
                          </a:solidFill>
                          <a:effectLst/>
                          <a:latin typeface="微軟正黑體" panose="020B0604030504040204" pitchFamily="34" charset="-120"/>
                          <a:ea typeface="微軟正黑體" panose="020B0604030504040204" pitchFamily="34" charset="-120"/>
                          <a:cs typeface="+mn-cs"/>
                        </a:rPr>
                        <a:t>1013</a:t>
                      </a:r>
                    </a:p>
                  </a:txBody>
                  <a:tcPr marL="38100" marR="38100" marT="38100" marB="38100"/>
                </a:tc>
              </a:tr>
              <a:tr h="381327">
                <a:tc>
                  <a:txBody>
                    <a:bodyPr/>
                    <a:lstStyle/>
                    <a:p>
                      <a:pPr algn="l"/>
                      <a:r>
                        <a:rPr lang="en-US" altLang="zh-TW" sz="2000" kern="1200" dirty="0">
                          <a:solidFill>
                            <a:schemeClr val="dk1"/>
                          </a:solidFill>
                          <a:effectLst/>
                          <a:latin typeface="微軟正黑體" panose="020B0604030504040204" pitchFamily="34" charset="-120"/>
                          <a:ea typeface="微軟正黑體" panose="020B0604030504040204" pitchFamily="34" charset="-120"/>
                          <a:cs typeface="+mn-cs"/>
                        </a:rPr>
                        <a:t>2 –</a:t>
                      </a:r>
                      <a:r>
                        <a:rPr lang="zh-TW" altLang="en-US" sz="2000" kern="1200" dirty="0">
                          <a:solidFill>
                            <a:schemeClr val="dk1"/>
                          </a:solidFill>
                          <a:effectLst/>
                          <a:latin typeface="微軟正黑體" panose="020B0604030504040204" pitchFamily="34" charset="-120"/>
                          <a:ea typeface="微軟正黑體" panose="020B0604030504040204" pitchFamily="34" charset="-120"/>
                          <a:cs typeface="+mn-cs"/>
                        </a:rPr>
                        <a:t>雙行車道</a:t>
                      </a:r>
                    </a:p>
                  </a:txBody>
                  <a:tcPr marL="38100" marR="38100" marT="38100" marB="38100"/>
                </a:tc>
                <a:tc>
                  <a:txBody>
                    <a:bodyPr/>
                    <a:lstStyle/>
                    <a:p>
                      <a:pPr algn="l"/>
                      <a:r>
                        <a:rPr lang="en-US" altLang="zh-TW" sz="2000" kern="1200" dirty="0">
                          <a:solidFill>
                            <a:schemeClr val="dk1"/>
                          </a:solidFill>
                          <a:effectLst/>
                          <a:latin typeface="微軟正黑體" panose="020B0604030504040204" pitchFamily="34" charset="-120"/>
                          <a:ea typeface="微軟正黑體" panose="020B0604030504040204" pitchFamily="34" charset="-120"/>
                          <a:cs typeface="+mn-cs"/>
                        </a:rPr>
                        <a:t>904</a:t>
                      </a:r>
                    </a:p>
                  </a:txBody>
                  <a:tcPr marL="38100" marR="38100" marT="38100" marB="38100"/>
                </a:tc>
                <a:tc>
                  <a:txBody>
                    <a:bodyPr/>
                    <a:lstStyle/>
                    <a:p>
                      <a:pPr algn="l"/>
                      <a:r>
                        <a:rPr lang="en-US" altLang="zh-TW" sz="2000" kern="1200">
                          <a:solidFill>
                            <a:schemeClr val="dk1"/>
                          </a:solidFill>
                          <a:effectLst/>
                          <a:latin typeface="微軟正黑體" panose="020B0604030504040204" pitchFamily="34" charset="-120"/>
                          <a:ea typeface="微軟正黑體" panose="020B0604030504040204" pitchFamily="34" charset="-120"/>
                          <a:cs typeface="+mn-cs"/>
                        </a:rPr>
                        <a:t>911</a:t>
                      </a:r>
                    </a:p>
                  </a:txBody>
                  <a:tcPr marL="38100" marR="38100" marT="38100" marB="38100"/>
                </a:tc>
                <a:tc>
                  <a:txBody>
                    <a:bodyPr/>
                    <a:lstStyle/>
                    <a:p>
                      <a:pPr algn="l"/>
                      <a:r>
                        <a:rPr lang="en-US" altLang="zh-TW" sz="2000" kern="1200">
                          <a:solidFill>
                            <a:schemeClr val="dk1"/>
                          </a:solidFill>
                          <a:effectLst/>
                          <a:latin typeface="微軟正黑體" panose="020B0604030504040204" pitchFamily="34" charset="-120"/>
                          <a:ea typeface="微軟正黑體" panose="020B0604030504040204" pitchFamily="34" charset="-120"/>
                          <a:cs typeface="+mn-cs"/>
                        </a:rPr>
                        <a:t>1010</a:t>
                      </a:r>
                    </a:p>
                  </a:txBody>
                  <a:tcPr marL="38100" marR="38100" marT="38100" marB="38100"/>
                </a:tc>
              </a:tr>
              <a:tr h="381327">
                <a:tc>
                  <a:txBody>
                    <a:bodyPr/>
                    <a:lstStyle/>
                    <a:p>
                      <a:pPr algn="l"/>
                      <a:r>
                        <a:rPr lang="en-US" altLang="zh-TW" sz="2000" kern="1200">
                          <a:solidFill>
                            <a:schemeClr val="dk1"/>
                          </a:solidFill>
                          <a:effectLst/>
                          <a:latin typeface="微軟正黑體" panose="020B0604030504040204" pitchFamily="34" charset="-120"/>
                          <a:ea typeface="微軟正黑體" panose="020B0604030504040204" pitchFamily="34" charset="-120"/>
                          <a:cs typeface="+mn-cs"/>
                        </a:rPr>
                        <a:t>3 –</a:t>
                      </a:r>
                      <a:r>
                        <a:rPr lang="zh-TW" altLang="en-US" sz="2000" kern="1200">
                          <a:solidFill>
                            <a:schemeClr val="dk1"/>
                          </a:solidFill>
                          <a:effectLst/>
                          <a:latin typeface="微軟正黑體" panose="020B0604030504040204" pitchFamily="34" charset="-120"/>
                          <a:ea typeface="微軟正黑體" panose="020B0604030504040204" pitchFamily="34" charset="-120"/>
                          <a:cs typeface="+mn-cs"/>
                        </a:rPr>
                        <a:t>小鎮</a:t>
                      </a:r>
                    </a:p>
                  </a:txBody>
                  <a:tcPr marL="38100" marR="38100" marT="38100" marB="38100"/>
                </a:tc>
                <a:tc>
                  <a:txBody>
                    <a:bodyPr/>
                    <a:lstStyle/>
                    <a:p>
                      <a:pPr algn="l"/>
                      <a:r>
                        <a:rPr lang="en-US" altLang="zh-TW" sz="2000" kern="1200" dirty="0">
                          <a:solidFill>
                            <a:schemeClr val="dk1"/>
                          </a:solidFill>
                          <a:effectLst/>
                          <a:latin typeface="微軟正黑體" panose="020B0604030504040204" pitchFamily="34" charset="-120"/>
                          <a:ea typeface="微軟正黑體" panose="020B0604030504040204" pitchFamily="34" charset="-120"/>
                          <a:cs typeface="+mn-cs"/>
                        </a:rPr>
                        <a:t>896</a:t>
                      </a:r>
                    </a:p>
                  </a:txBody>
                  <a:tcPr marL="38100" marR="38100" marT="38100" marB="38100"/>
                </a:tc>
                <a:tc>
                  <a:txBody>
                    <a:bodyPr/>
                    <a:lstStyle/>
                    <a:p>
                      <a:pPr algn="l"/>
                      <a:r>
                        <a:rPr lang="en-US" altLang="zh-TW" sz="2000" kern="1200">
                          <a:solidFill>
                            <a:schemeClr val="dk1"/>
                          </a:solidFill>
                          <a:effectLst/>
                          <a:latin typeface="微軟正黑體" panose="020B0604030504040204" pitchFamily="34" charset="-120"/>
                          <a:ea typeface="微軟正黑體" panose="020B0604030504040204" pitchFamily="34" charset="-120"/>
                          <a:cs typeface="+mn-cs"/>
                        </a:rPr>
                        <a:t>921</a:t>
                      </a:r>
                    </a:p>
                  </a:txBody>
                  <a:tcPr marL="38100" marR="38100" marT="38100" marB="38100"/>
                </a:tc>
                <a:tc>
                  <a:txBody>
                    <a:bodyPr/>
                    <a:lstStyle/>
                    <a:p>
                      <a:pPr algn="l"/>
                      <a:r>
                        <a:rPr lang="en-US" altLang="zh-TW" sz="2000" kern="1200" dirty="0">
                          <a:solidFill>
                            <a:schemeClr val="dk1"/>
                          </a:solidFill>
                          <a:effectLst/>
                          <a:latin typeface="微軟正黑體" panose="020B0604030504040204" pitchFamily="34" charset="-120"/>
                          <a:ea typeface="微軟正黑體" panose="020B0604030504040204" pitchFamily="34" charset="-120"/>
                          <a:cs typeface="+mn-cs"/>
                        </a:rPr>
                        <a:t>1020</a:t>
                      </a:r>
                    </a:p>
                  </a:txBody>
                  <a:tcPr marL="38100" marR="38100" marT="38100" marB="38100"/>
                </a:tc>
              </a:tr>
              <a:tr h="381327">
                <a:tc>
                  <a:txBody>
                    <a:bodyPr/>
                    <a:lstStyle/>
                    <a:p>
                      <a:pPr algn="l"/>
                      <a:r>
                        <a:rPr lang="en-US" altLang="zh-TW" sz="2000" kern="1200">
                          <a:solidFill>
                            <a:schemeClr val="dk1"/>
                          </a:solidFill>
                          <a:effectLst/>
                          <a:latin typeface="微軟正黑體" panose="020B0604030504040204" pitchFamily="34" charset="-120"/>
                          <a:ea typeface="微軟正黑體" panose="020B0604030504040204" pitchFamily="34" charset="-120"/>
                          <a:cs typeface="+mn-cs"/>
                        </a:rPr>
                        <a:t>4 –</a:t>
                      </a:r>
                      <a:r>
                        <a:rPr lang="zh-TW" altLang="en-US" sz="2000" kern="1200">
                          <a:solidFill>
                            <a:schemeClr val="dk1"/>
                          </a:solidFill>
                          <a:effectLst/>
                          <a:latin typeface="微軟正黑體" panose="020B0604030504040204" pitchFamily="34" charset="-120"/>
                          <a:ea typeface="微軟正黑體" panose="020B0604030504040204" pitchFamily="34" charset="-120"/>
                          <a:cs typeface="+mn-cs"/>
                        </a:rPr>
                        <a:t>市中心</a:t>
                      </a:r>
                    </a:p>
                  </a:txBody>
                  <a:tcPr marL="38100" marR="38100" marT="38100" marB="38100"/>
                </a:tc>
                <a:tc>
                  <a:txBody>
                    <a:bodyPr/>
                    <a:lstStyle/>
                    <a:p>
                      <a:pPr algn="l"/>
                      <a:r>
                        <a:rPr lang="en-US" altLang="zh-TW" sz="2000" kern="1200">
                          <a:solidFill>
                            <a:schemeClr val="dk1"/>
                          </a:solidFill>
                          <a:effectLst/>
                          <a:latin typeface="微軟正黑體" panose="020B0604030504040204" pitchFamily="34" charset="-120"/>
                          <a:ea typeface="微軟正黑體" panose="020B0604030504040204" pitchFamily="34" charset="-120"/>
                          <a:cs typeface="+mn-cs"/>
                        </a:rPr>
                        <a:t>894</a:t>
                      </a:r>
                    </a:p>
                  </a:txBody>
                  <a:tcPr marL="38100" marR="38100" marT="38100" marB="38100"/>
                </a:tc>
                <a:tc>
                  <a:txBody>
                    <a:bodyPr/>
                    <a:lstStyle/>
                    <a:p>
                      <a:pPr algn="l"/>
                      <a:r>
                        <a:rPr lang="en-US" altLang="zh-TW" sz="2000" kern="1200" dirty="0">
                          <a:solidFill>
                            <a:schemeClr val="dk1"/>
                          </a:solidFill>
                          <a:effectLst/>
                          <a:latin typeface="微軟正黑體" panose="020B0604030504040204" pitchFamily="34" charset="-120"/>
                          <a:ea typeface="微軟正黑體" panose="020B0604030504040204" pitchFamily="34" charset="-120"/>
                          <a:cs typeface="+mn-cs"/>
                        </a:rPr>
                        <a:t>950</a:t>
                      </a:r>
                    </a:p>
                  </a:txBody>
                  <a:tcPr marL="38100" marR="38100" marT="38100" marB="38100"/>
                </a:tc>
                <a:tc>
                  <a:txBody>
                    <a:bodyPr/>
                    <a:lstStyle/>
                    <a:p>
                      <a:pPr algn="l"/>
                      <a:r>
                        <a:rPr lang="en-US" altLang="zh-TW" sz="2000" kern="1200">
                          <a:solidFill>
                            <a:schemeClr val="dk1"/>
                          </a:solidFill>
                          <a:effectLst/>
                          <a:latin typeface="微軟正黑體" panose="020B0604030504040204" pitchFamily="34" charset="-120"/>
                          <a:ea typeface="微軟正黑體" panose="020B0604030504040204" pitchFamily="34" charset="-120"/>
                          <a:cs typeface="+mn-cs"/>
                        </a:rPr>
                        <a:t>1019</a:t>
                      </a:r>
                    </a:p>
                  </a:txBody>
                  <a:tcPr marL="38100" marR="38100" marT="38100" marB="38100"/>
                </a:tc>
              </a:tr>
              <a:tr h="381327">
                <a:tc>
                  <a:txBody>
                    <a:bodyPr/>
                    <a:lstStyle/>
                    <a:p>
                      <a:pPr algn="l"/>
                      <a:r>
                        <a:rPr lang="en-US" altLang="zh-TW" sz="2000" kern="1200" dirty="0">
                          <a:solidFill>
                            <a:schemeClr val="dk1"/>
                          </a:solidFill>
                          <a:effectLst/>
                          <a:latin typeface="微軟正黑體" panose="020B0604030504040204" pitchFamily="34" charset="-120"/>
                          <a:ea typeface="微軟正黑體" panose="020B0604030504040204" pitchFamily="34" charset="-120"/>
                          <a:cs typeface="+mn-cs"/>
                        </a:rPr>
                        <a:t>5 –</a:t>
                      </a:r>
                      <a:r>
                        <a:rPr lang="zh-TW" altLang="en-US" sz="2000" kern="1200" dirty="0" smtClean="0">
                          <a:solidFill>
                            <a:schemeClr val="dk1"/>
                          </a:solidFill>
                          <a:effectLst/>
                          <a:latin typeface="微軟正黑體" panose="020B0604030504040204" pitchFamily="34" charset="-120"/>
                          <a:ea typeface="微軟正黑體" panose="020B0604030504040204" pitchFamily="34" charset="-120"/>
                          <a:cs typeface="+mn-cs"/>
                        </a:rPr>
                        <a:t>單行道</a:t>
                      </a:r>
                      <a:endParaRPr lang="zh-TW" altLang="en-US" sz="2000" kern="1200" dirty="0">
                        <a:solidFill>
                          <a:schemeClr val="dk1"/>
                        </a:solidFill>
                        <a:effectLst/>
                        <a:latin typeface="微軟正黑體" panose="020B0604030504040204" pitchFamily="34" charset="-120"/>
                        <a:ea typeface="微軟正黑體" panose="020B0604030504040204" pitchFamily="34" charset="-120"/>
                        <a:cs typeface="+mn-cs"/>
                      </a:endParaRPr>
                    </a:p>
                  </a:txBody>
                  <a:tcPr marL="38100" marR="38100" marT="38100" marB="38100"/>
                </a:tc>
                <a:tc>
                  <a:txBody>
                    <a:bodyPr/>
                    <a:lstStyle/>
                    <a:p>
                      <a:pPr algn="l"/>
                      <a:r>
                        <a:rPr lang="en-US" altLang="zh-TW" sz="2000" kern="1200">
                          <a:solidFill>
                            <a:schemeClr val="dk1"/>
                          </a:solidFill>
                          <a:effectLst/>
                          <a:latin typeface="微軟正黑體" panose="020B0604030504040204" pitchFamily="34" charset="-120"/>
                          <a:ea typeface="微軟正黑體" panose="020B0604030504040204" pitchFamily="34" charset="-120"/>
                          <a:cs typeface="+mn-cs"/>
                        </a:rPr>
                        <a:t>905</a:t>
                      </a:r>
                    </a:p>
                  </a:txBody>
                  <a:tcPr marL="38100" marR="38100" marT="38100" marB="38100"/>
                </a:tc>
                <a:tc>
                  <a:txBody>
                    <a:bodyPr/>
                    <a:lstStyle/>
                    <a:p>
                      <a:pPr algn="l"/>
                      <a:r>
                        <a:rPr lang="en-US" altLang="zh-TW" sz="2000" kern="1200" dirty="0">
                          <a:solidFill>
                            <a:schemeClr val="dk1"/>
                          </a:solidFill>
                          <a:effectLst/>
                          <a:latin typeface="微軟正黑體" panose="020B0604030504040204" pitchFamily="34" charset="-120"/>
                          <a:ea typeface="微軟正黑體" panose="020B0604030504040204" pitchFamily="34" charset="-120"/>
                          <a:cs typeface="+mn-cs"/>
                        </a:rPr>
                        <a:t>851</a:t>
                      </a:r>
                    </a:p>
                  </a:txBody>
                  <a:tcPr marL="38100" marR="38100" marT="38100" marB="38100"/>
                </a:tc>
                <a:tc>
                  <a:txBody>
                    <a:bodyPr/>
                    <a:lstStyle/>
                    <a:p>
                      <a:pPr algn="l"/>
                      <a:r>
                        <a:rPr lang="en-US" altLang="zh-TW" sz="2000" kern="1200">
                          <a:solidFill>
                            <a:schemeClr val="dk1"/>
                          </a:solidFill>
                          <a:effectLst/>
                          <a:latin typeface="微軟正黑體" panose="020B0604030504040204" pitchFamily="34" charset="-120"/>
                          <a:ea typeface="微軟正黑體" panose="020B0604030504040204" pitchFamily="34" charset="-120"/>
                          <a:cs typeface="+mn-cs"/>
                        </a:rPr>
                        <a:t>1038</a:t>
                      </a:r>
                    </a:p>
                  </a:txBody>
                  <a:tcPr marL="38100" marR="38100" marT="38100" marB="38100"/>
                </a:tc>
              </a:tr>
              <a:tr h="686389">
                <a:tc>
                  <a:txBody>
                    <a:bodyPr/>
                    <a:lstStyle/>
                    <a:p>
                      <a:pPr algn="l"/>
                      <a:r>
                        <a:rPr lang="en-US" altLang="zh-TW" sz="2000" kern="1200">
                          <a:solidFill>
                            <a:schemeClr val="dk1"/>
                          </a:solidFill>
                          <a:effectLst/>
                          <a:latin typeface="微軟正黑體" panose="020B0604030504040204" pitchFamily="34" charset="-120"/>
                          <a:ea typeface="微軟正黑體" panose="020B0604030504040204" pitchFamily="34" charset="-120"/>
                          <a:cs typeface="+mn-cs"/>
                        </a:rPr>
                        <a:t>6 –</a:t>
                      </a:r>
                      <a:r>
                        <a:rPr lang="zh-TW" altLang="en-US" sz="2000" kern="1200">
                          <a:solidFill>
                            <a:schemeClr val="dk1"/>
                          </a:solidFill>
                          <a:effectLst/>
                          <a:latin typeface="微軟正黑體" panose="020B0604030504040204" pitchFamily="34" charset="-120"/>
                          <a:ea typeface="微軟正黑體" panose="020B0604030504040204" pitchFamily="34" charset="-120"/>
                          <a:cs typeface="+mn-cs"/>
                        </a:rPr>
                        <a:t>適度的高速公路通行</a:t>
                      </a:r>
                    </a:p>
                  </a:txBody>
                  <a:tcPr marL="38100" marR="38100" marT="38100" marB="38100"/>
                </a:tc>
                <a:tc>
                  <a:txBody>
                    <a:bodyPr/>
                    <a:lstStyle/>
                    <a:p>
                      <a:pPr algn="l"/>
                      <a:r>
                        <a:rPr lang="en-US" altLang="zh-TW" sz="2000" kern="1200">
                          <a:solidFill>
                            <a:schemeClr val="dk1"/>
                          </a:solidFill>
                          <a:effectLst/>
                          <a:latin typeface="微軟正黑體" panose="020B0604030504040204" pitchFamily="34" charset="-120"/>
                          <a:ea typeface="微軟正黑體" panose="020B0604030504040204" pitchFamily="34" charset="-120"/>
                          <a:cs typeface="+mn-cs"/>
                        </a:rPr>
                        <a:t>890</a:t>
                      </a:r>
                    </a:p>
                  </a:txBody>
                  <a:tcPr marL="38100" marR="38100" marT="38100" marB="38100"/>
                </a:tc>
                <a:tc>
                  <a:txBody>
                    <a:bodyPr/>
                    <a:lstStyle/>
                    <a:p>
                      <a:pPr algn="l"/>
                      <a:r>
                        <a:rPr lang="en-US" altLang="zh-TW" sz="2000" kern="1200" dirty="0">
                          <a:solidFill>
                            <a:schemeClr val="dk1"/>
                          </a:solidFill>
                          <a:effectLst/>
                          <a:latin typeface="微軟正黑體" panose="020B0604030504040204" pitchFamily="34" charset="-120"/>
                          <a:ea typeface="微軟正黑體" panose="020B0604030504040204" pitchFamily="34" charset="-120"/>
                          <a:cs typeface="+mn-cs"/>
                        </a:rPr>
                        <a:t>876</a:t>
                      </a:r>
                    </a:p>
                  </a:txBody>
                  <a:tcPr marL="38100" marR="38100" marT="38100" marB="38100"/>
                </a:tc>
                <a:tc>
                  <a:txBody>
                    <a:bodyPr/>
                    <a:lstStyle/>
                    <a:p>
                      <a:pPr algn="l"/>
                      <a:r>
                        <a:rPr lang="en-US" altLang="zh-TW" sz="2000" kern="1200">
                          <a:solidFill>
                            <a:schemeClr val="dk1"/>
                          </a:solidFill>
                          <a:effectLst/>
                          <a:latin typeface="微軟正黑體" panose="020B0604030504040204" pitchFamily="34" charset="-120"/>
                          <a:ea typeface="微軟正黑體" panose="020B0604030504040204" pitchFamily="34" charset="-120"/>
                          <a:cs typeface="+mn-cs"/>
                        </a:rPr>
                        <a:t>1061</a:t>
                      </a:r>
                    </a:p>
                  </a:txBody>
                  <a:tcPr marL="38100" marR="38100" marT="38100" marB="38100"/>
                </a:tc>
              </a:tr>
              <a:tr h="381327">
                <a:tc>
                  <a:txBody>
                    <a:bodyPr/>
                    <a:lstStyle/>
                    <a:p>
                      <a:pPr algn="l"/>
                      <a:r>
                        <a:rPr lang="en-US" altLang="zh-TW" sz="2000" kern="1200">
                          <a:solidFill>
                            <a:schemeClr val="dk1"/>
                          </a:solidFill>
                          <a:effectLst/>
                          <a:latin typeface="微軟正黑體" panose="020B0604030504040204" pitchFamily="34" charset="-120"/>
                          <a:ea typeface="微軟正黑體" panose="020B0604030504040204" pitchFamily="34" charset="-120"/>
                          <a:cs typeface="+mn-cs"/>
                        </a:rPr>
                        <a:t>7 –</a:t>
                      </a:r>
                      <a:r>
                        <a:rPr lang="zh-TW" altLang="en-US" sz="2000" kern="1200">
                          <a:solidFill>
                            <a:schemeClr val="dk1"/>
                          </a:solidFill>
                          <a:effectLst/>
                          <a:latin typeface="微軟正黑體" panose="020B0604030504040204" pitchFamily="34" charset="-120"/>
                          <a:ea typeface="微軟正黑體" panose="020B0604030504040204" pitchFamily="34" charset="-120"/>
                          <a:cs typeface="+mn-cs"/>
                        </a:rPr>
                        <a:t>居住區</a:t>
                      </a:r>
                    </a:p>
                  </a:txBody>
                  <a:tcPr marL="38100" marR="38100" marT="38100" marB="38100"/>
                </a:tc>
                <a:tc>
                  <a:txBody>
                    <a:bodyPr/>
                    <a:lstStyle/>
                    <a:p>
                      <a:pPr algn="l"/>
                      <a:r>
                        <a:rPr lang="en-US" altLang="zh-TW" sz="2000" kern="1200">
                          <a:solidFill>
                            <a:schemeClr val="dk1"/>
                          </a:solidFill>
                          <a:effectLst/>
                          <a:latin typeface="微軟正黑體" panose="020B0604030504040204" pitchFamily="34" charset="-120"/>
                          <a:ea typeface="微軟正黑體" panose="020B0604030504040204" pitchFamily="34" charset="-120"/>
                          <a:cs typeface="+mn-cs"/>
                        </a:rPr>
                        <a:t>933</a:t>
                      </a:r>
                    </a:p>
                  </a:txBody>
                  <a:tcPr marL="38100" marR="38100" marT="38100" marB="38100"/>
                </a:tc>
                <a:tc>
                  <a:txBody>
                    <a:bodyPr/>
                    <a:lstStyle/>
                    <a:p>
                      <a:pPr algn="l"/>
                      <a:r>
                        <a:rPr lang="en-US" altLang="zh-TW" sz="2000" kern="1200" dirty="0" smtClean="0">
                          <a:solidFill>
                            <a:schemeClr val="dk1"/>
                          </a:solidFill>
                          <a:effectLst/>
                          <a:latin typeface="微軟正黑體" panose="020B0604030504040204" pitchFamily="34" charset="-120"/>
                          <a:ea typeface="微軟正黑體" panose="020B0604030504040204" pitchFamily="34" charset="-120"/>
                          <a:cs typeface="+mn-cs"/>
                        </a:rPr>
                        <a:t>957</a:t>
                      </a:r>
                      <a:endParaRPr lang="zh-TW" altLang="en-US" sz="2000" kern="1200" dirty="0">
                        <a:solidFill>
                          <a:schemeClr val="dk1"/>
                        </a:solidFill>
                        <a:effectLst/>
                        <a:latin typeface="微軟正黑體" panose="020B0604030504040204" pitchFamily="34" charset="-120"/>
                        <a:ea typeface="微軟正黑體" panose="020B0604030504040204" pitchFamily="34" charset="-120"/>
                        <a:cs typeface="+mn-cs"/>
                      </a:endParaRPr>
                    </a:p>
                  </a:txBody>
                  <a:tcPr marL="38100" marR="38100" marT="38100" marB="38100"/>
                </a:tc>
                <a:tc>
                  <a:txBody>
                    <a:bodyPr/>
                    <a:lstStyle/>
                    <a:p>
                      <a:pPr algn="l"/>
                      <a:r>
                        <a:rPr lang="en-US" altLang="zh-TW" sz="2000" kern="1200">
                          <a:solidFill>
                            <a:schemeClr val="dk1"/>
                          </a:solidFill>
                          <a:effectLst/>
                          <a:latin typeface="微軟正黑體" panose="020B0604030504040204" pitchFamily="34" charset="-120"/>
                          <a:ea typeface="微軟正黑體" panose="020B0604030504040204" pitchFamily="34" charset="-120"/>
                          <a:cs typeface="+mn-cs"/>
                        </a:rPr>
                        <a:t>1072</a:t>
                      </a:r>
                    </a:p>
                  </a:txBody>
                  <a:tcPr marL="38100" marR="38100" marT="38100" marB="38100"/>
                </a:tc>
              </a:tr>
              <a:tr h="381327">
                <a:tc>
                  <a:txBody>
                    <a:bodyPr/>
                    <a:lstStyle/>
                    <a:p>
                      <a:pPr algn="l"/>
                      <a:r>
                        <a:rPr lang="en-US" altLang="zh-TW" sz="2000" kern="1200" dirty="0">
                          <a:solidFill>
                            <a:schemeClr val="dk1"/>
                          </a:solidFill>
                          <a:effectLst/>
                          <a:latin typeface="微軟正黑體" panose="020B0604030504040204" pitchFamily="34" charset="-120"/>
                          <a:ea typeface="微軟正黑體" panose="020B0604030504040204" pitchFamily="34" charset="-120"/>
                          <a:cs typeface="+mn-cs"/>
                        </a:rPr>
                        <a:t>8 –</a:t>
                      </a:r>
                      <a:r>
                        <a:rPr lang="zh-TW" altLang="en-US" sz="2000" kern="1200" dirty="0">
                          <a:solidFill>
                            <a:schemeClr val="dk1"/>
                          </a:solidFill>
                          <a:effectLst/>
                          <a:latin typeface="微軟正黑體" panose="020B0604030504040204" pitchFamily="34" charset="-120"/>
                          <a:ea typeface="微軟正黑體" panose="020B0604030504040204" pitchFamily="34" charset="-120"/>
                          <a:cs typeface="+mn-cs"/>
                        </a:rPr>
                        <a:t>居住區：</a:t>
                      </a:r>
                      <a:r>
                        <a:rPr lang="zh-TW" altLang="en-US" sz="2000" kern="1200" dirty="0" smtClean="0">
                          <a:solidFill>
                            <a:schemeClr val="dk1"/>
                          </a:solidFill>
                          <a:effectLst/>
                          <a:latin typeface="微軟正黑體" panose="020B0604030504040204" pitchFamily="34" charset="-120"/>
                          <a:ea typeface="微軟正黑體" panose="020B0604030504040204" pitchFamily="34" charset="-120"/>
                          <a:cs typeface="+mn-cs"/>
                        </a:rPr>
                        <a:t>盲區</a:t>
                      </a:r>
                      <a:endParaRPr lang="zh-TW" altLang="en-US" sz="2000" kern="1200" dirty="0">
                        <a:solidFill>
                          <a:schemeClr val="dk1"/>
                        </a:solidFill>
                        <a:effectLst/>
                        <a:latin typeface="微軟正黑體" panose="020B0604030504040204" pitchFamily="34" charset="-120"/>
                        <a:ea typeface="微軟正黑體" panose="020B0604030504040204" pitchFamily="34" charset="-120"/>
                        <a:cs typeface="+mn-cs"/>
                      </a:endParaRPr>
                    </a:p>
                  </a:txBody>
                  <a:tcPr marL="38100" marR="38100" marT="38100" marB="38100"/>
                </a:tc>
                <a:tc>
                  <a:txBody>
                    <a:bodyPr/>
                    <a:lstStyle/>
                    <a:p>
                      <a:pPr algn="l"/>
                      <a:r>
                        <a:rPr lang="en-US" altLang="zh-TW" sz="2000" kern="1200">
                          <a:solidFill>
                            <a:schemeClr val="dk1"/>
                          </a:solidFill>
                          <a:effectLst/>
                          <a:latin typeface="微軟正黑體" panose="020B0604030504040204" pitchFamily="34" charset="-120"/>
                          <a:ea typeface="微軟正黑體" panose="020B0604030504040204" pitchFamily="34" charset="-120"/>
                          <a:cs typeface="+mn-cs"/>
                        </a:rPr>
                        <a:t>948</a:t>
                      </a:r>
                    </a:p>
                  </a:txBody>
                  <a:tcPr marL="38100" marR="38100" marT="38100" marB="38100"/>
                </a:tc>
                <a:tc>
                  <a:txBody>
                    <a:bodyPr/>
                    <a:lstStyle/>
                    <a:p>
                      <a:pPr algn="l"/>
                      <a:r>
                        <a:rPr lang="en-US" altLang="zh-TW" sz="2000" kern="1200" dirty="0">
                          <a:solidFill>
                            <a:schemeClr val="dk1"/>
                          </a:solidFill>
                          <a:effectLst/>
                          <a:latin typeface="微軟正黑體" panose="020B0604030504040204" pitchFamily="34" charset="-120"/>
                          <a:ea typeface="微軟正黑體" panose="020B0604030504040204" pitchFamily="34" charset="-120"/>
                          <a:cs typeface="+mn-cs"/>
                        </a:rPr>
                        <a:t>920</a:t>
                      </a:r>
                    </a:p>
                  </a:txBody>
                  <a:tcPr marL="38100" marR="38100" marT="38100" marB="38100"/>
                </a:tc>
                <a:tc>
                  <a:txBody>
                    <a:bodyPr/>
                    <a:lstStyle/>
                    <a:p>
                      <a:pPr algn="l"/>
                      <a:r>
                        <a:rPr lang="en-US" altLang="zh-TW" sz="2000" kern="1200">
                          <a:solidFill>
                            <a:schemeClr val="dk1"/>
                          </a:solidFill>
                          <a:effectLst/>
                          <a:latin typeface="微軟正黑體" panose="020B0604030504040204" pitchFamily="34" charset="-120"/>
                          <a:ea typeface="微軟正黑體" panose="020B0604030504040204" pitchFamily="34" charset="-120"/>
                          <a:cs typeface="+mn-cs"/>
                        </a:rPr>
                        <a:t>1070</a:t>
                      </a:r>
                    </a:p>
                  </a:txBody>
                  <a:tcPr marL="38100" marR="38100" marT="38100" marB="38100"/>
                </a:tc>
              </a:tr>
              <a:tr h="686389">
                <a:tc>
                  <a:txBody>
                    <a:bodyPr/>
                    <a:lstStyle/>
                    <a:p>
                      <a:pPr algn="l"/>
                      <a:r>
                        <a:rPr lang="en-US" altLang="zh-TW" sz="2000" kern="1200" dirty="0">
                          <a:solidFill>
                            <a:schemeClr val="dk1"/>
                          </a:solidFill>
                          <a:effectLst/>
                          <a:latin typeface="微軟正黑體" panose="020B0604030504040204" pitchFamily="34" charset="-120"/>
                          <a:ea typeface="微軟正黑體" panose="020B0604030504040204" pitchFamily="34" charset="-120"/>
                          <a:cs typeface="+mn-cs"/>
                        </a:rPr>
                        <a:t>9 </a:t>
                      </a:r>
                      <a:r>
                        <a:rPr lang="en-US" altLang="zh-TW" sz="2000" kern="1200" dirty="0" smtClean="0">
                          <a:solidFill>
                            <a:schemeClr val="dk1"/>
                          </a:solidFill>
                          <a:effectLst/>
                          <a:latin typeface="微軟正黑體" panose="020B0604030504040204" pitchFamily="34" charset="-120"/>
                          <a:ea typeface="微軟正黑體" panose="020B0604030504040204" pitchFamily="34" charset="-120"/>
                          <a:cs typeface="+mn-cs"/>
                        </a:rPr>
                        <a:t>–</a:t>
                      </a:r>
                      <a:r>
                        <a:rPr lang="zh-TW" altLang="en-US" sz="2000" kern="1200" dirty="0" smtClean="0">
                          <a:solidFill>
                            <a:schemeClr val="dk1"/>
                          </a:solidFill>
                          <a:effectLst/>
                          <a:latin typeface="微軟正黑體" panose="020B0604030504040204" pitchFamily="34" charset="-120"/>
                          <a:ea typeface="微軟正黑體" panose="020B0604030504040204" pitchFamily="34" charset="-120"/>
                          <a:cs typeface="+mn-cs"/>
                        </a:rPr>
                        <a:t>駛入到</a:t>
                      </a:r>
                      <a:r>
                        <a:rPr lang="zh-TW" altLang="en-US" sz="2000" kern="1200" dirty="0">
                          <a:solidFill>
                            <a:schemeClr val="dk1"/>
                          </a:solidFill>
                          <a:effectLst/>
                          <a:latin typeface="微軟正黑體" panose="020B0604030504040204" pitchFamily="34" charset="-120"/>
                          <a:ea typeface="微軟正黑體" panose="020B0604030504040204" pitchFamily="34" charset="-120"/>
                          <a:cs typeface="+mn-cs"/>
                        </a:rPr>
                        <a:t>高速公路上</a:t>
                      </a:r>
                    </a:p>
                  </a:txBody>
                  <a:tcPr marL="38100" marR="38100" marT="38100" marB="38100"/>
                </a:tc>
                <a:tc>
                  <a:txBody>
                    <a:bodyPr/>
                    <a:lstStyle/>
                    <a:p>
                      <a:pPr algn="l"/>
                      <a:r>
                        <a:rPr lang="en-US" altLang="zh-TW" sz="2000" kern="1200">
                          <a:solidFill>
                            <a:schemeClr val="dk1"/>
                          </a:solidFill>
                          <a:effectLst/>
                          <a:latin typeface="微軟正黑體" panose="020B0604030504040204" pitchFamily="34" charset="-120"/>
                          <a:ea typeface="微軟正黑體" panose="020B0604030504040204" pitchFamily="34" charset="-120"/>
                          <a:cs typeface="+mn-cs"/>
                        </a:rPr>
                        <a:t>949</a:t>
                      </a:r>
                    </a:p>
                  </a:txBody>
                  <a:tcPr marL="38100" marR="38100" marT="38100" marB="38100"/>
                </a:tc>
                <a:tc>
                  <a:txBody>
                    <a:bodyPr/>
                    <a:lstStyle/>
                    <a:p>
                      <a:pPr algn="l"/>
                      <a:r>
                        <a:rPr lang="en-US" altLang="zh-TW" sz="2000" kern="1200">
                          <a:solidFill>
                            <a:schemeClr val="dk1"/>
                          </a:solidFill>
                          <a:effectLst/>
                          <a:latin typeface="微軟正黑體" panose="020B0604030504040204" pitchFamily="34" charset="-120"/>
                          <a:ea typeface="微軟正黑體" panose="020B0604030504040204" pitchFamily="34" charset="-120"/>
                          <a:cs typeface="+mn-cs"/>
                        </a:rPr>
                        <a:t>970</a:t>
                      </a:r>
                    </a:p>
                  </a:txBody>
                  <a:tcPr marL="38100" marR="38100" marT="38100" marB="38100"/>
                </a:tc>
                <a:tc>
                  <a:txBody>
                    <a:bodyPr/>
                    <a:lstStyle/>
                    <a:p>
                      <a:pPr algn="l"/>
                      <a:r>
                        <a:rPr lang="en-US" altLang="zh-TW" sz="2000" kern="1200" dirty="0">
                          <a:solidFill>
                            <a:schemeClr val="dk1"/>
                          </a:solidFill>
                          <a:effectLst/>
                          <a:latin typeface="微軟正黑體" panose="020B0604030504040204" pitchFamily="34" charset="-120"/>
                          <a:ea typeface="微軟正黑體" panose="020B0604030504040204" pitchFamily="34" charset="-120"/>
                          <a:cs typeface="+mn-cs"/>
                        </a:rPr>
                        <a:t>1082</a:t>
                      </a:r>
                    </a:p>
                  </a:txBody>
                  <a:tcPr marL="38100" marR="38100" marT="38100" marB="38100"/>
                </a:tc>
              </a:tr>
              <a:tr h="686389">
                <a:tc>
                  <a:txBody>
                    <a:bodyPr/>
                    <a:lstStyle/>
                    <a:p>
                      <a:pPr algn="l"/>
                      <a:r>
                        <a:rPr lang="en-US" altLang="zh-TW" sz="2000" kern="1200">
                          <a:solidFill>
                            <a:schemeClr val="dk1"/>
                          </a:solidFill>
                          <a:effectLst/>
                          <a:latin typeface="微軟正黑體" panose="020B0604030504040204" pitchFamily="34" charset="-120"/>
                          <a:ea typeface="微軟正黑體" panose="020B0604030504040204" pitchFamily="34" charset="-120"/>
                          <a:cs typeface="+mn-cs"/>
                        </a:rPr>
                        <a:t>10 –</a:t>
                      </a:r>
                      <a:r>
                        <a:rPr lang="zh-TW" altLang="en-US" sz="2000" kern="1200">
                          <a:solidFill>
                            <a:schemeClr val="dk1"/>
                          </a:solidFill>
                          <a:effectLst/>
                          <a:latin typeface="微軟正黑體" panose="020B0604030504040204" pitchFamily="34" charset="-120"/>
                          <a:ea typeface="微軟正黑體" panose="020B0604030504040204" pitchFamily="34" charset="-120"/>
                          <a:cs typeface="+mn-cs"/>
                        </a:rPr>
                        <a:t>高速公路繁忙</a:t>
                      </a:r>
                    </a:p>
                  </a:txBody>
                  <a:tcPr marL="38100" marR="38100" marT="38100" marB="38100"/>
                </a:tc>
                <a:tc>
                  <a:txBody>
                    <a:bodyPr/>
                    <a:lstStyle/>
                    <a:p>
                      <a:pPr algn="l"/>
                      <a:r>
                        <a:rPr lang="en-US" altLang="zh-TW" sz="2000" kern="1200">
                          <a:solidFill>
                            <a:schemeClr val="dk1"/>
                          </a:solidFill>
                          <a:effectLst/>
                          <a:latin typeface="微軟正黑體" panose="020B0604030504040204" pitchFamily="34" charset="-120"/>
                          <a:ea typeface="微軟正黑體" panose="020B0604030504040204" pitchFamily="34" charset="-120"/>
                          <a:cs typeface="+mn-cs"/>
                        </a:rPr>
                        <a:t>952</a:t>
                      </a:r>
                    </a:p>
                  </a:txBody>
                  <a:tcPr marL="38100" marR="38100" marT="38100" marB="38100"/>
                </a:tc>
                <a:tc>
                  <a:txBody>
                    <a:bodyPr/>
                    <a:lstStyle/>
                    <a:p>
                      <a:pPr algn="l"/>
                      <a:r>
                        <a:rPr lang="en-US" altLang="zh-TW" sz="2000" kern="1200">
                          <a:solidFill>
                            <a:schemeClr val="dk1"/>
                          </a:solidFill>
                          <a:effectLst/>
                          <a:latin typeface="微軟正黑體" panose="020B0604030504040204" pitchFamily="34" charset="-120"/>
                          <a:ea typeface="微軟正黑體" panose="020B0604030504040204" pitchFamily="34" charset="-120"/>
                          <a:cs typeface="+mn-cs"/>
                        </a:rPr>
                        <a:t>905</a:t>
                      </a:r>
                    </a:p>
                  </a:txBody>
                  <a:tcPr marL="38100" marR="38100" marT="38100" marB="38100"/>
                </a:tc>
                <a:tc>
                  <a:txBody>
                    <a:bodyPr/>
                    <a:lstStyle/>
                    <a:p>
                      <a:pPr algn="l"/>
                      <a:r>
                        <a:rPr lang="en-US" altLang="zh-TW" sz="2000" kern="1200" dirty="0">
                          <a:solidFill>
                            <a:schemeClr val="dk1"/>
                          </a:solidFill>
                          <a:effectLst/>
                          <a:latin typeface="微軟正黑體" panose="020B0604030504040204" pitchFamily="34" charset="-120"/>
                          <a:ea typeface="微軟正黑體" panose="020B0604030504040204" pitchFamily="34" charset="-120"/>
                          <a:cs typeface="+mn-cs"/>
                        </a:rPr>
                        <a:t>1082</a:t>
                      </a:r>
                    </a:p>
                  </a:txBody>
                  <a:tcPr marL="38100" marR="38100" marT="38100" marB="38100"/>
                </a:tc>
              </a:tr>
              <a:tr h="472183">
                <a:tc>
                  <a:txBody>
                    <a:bodyPr/>
                    <a:lstStyle/>
                    <a:p>
                      <a:pPr algn="l"/>
                      <a:r>
                        <a:rPr lang="zh-TW" altLang="en-US" sz="2000" kern="1200">
                          <a:solidFill>
                            <a:schemeClr val="dk1"/>
                          </a:solidFill>
                          <a:effectLst/>
                          <a:latin typeface="微軟正黑體" panose="020B0604030504040204" pitchFamily="34" charset="-120"/>
                          <a:ea typeface="微軟正黑體" panose="020B0604030504040204" pitchFamily="34" charset="-120"/>
                          <a:cs typeface="+mn-cs"/>
                        </a:rPr>
                        <a:t>所有影片的平均信任分數</a:t>
                      </a:r>
                    </a:p>
                  </a:txBody>
                  <a:tcPr marL="38100" marR="38100" marT="38100" marB="38100"/>
                </a:tc>
                <a:tc>
                  <a:txBody>
                    <a:bodyPr/>
                    <a:lstStyle/>
                    <a:p>
                      <a:pPr algn="l"/>
                      <a:r>
                        <a:rPr lang="en-US" altLang="zh-TW" sz="2000" kern="1200">
                          <a:solidFill>
                            <a:schemeClr val="dk1"/>
                          </a:solidFill>
                          <a:effectLst/>
                          <a:latin typeface="微軟正黑體" panose="020B0604030504040204" pitchFamily="34" charset="-120"/>
                          <a:ea typeface="微軟正黑體" panose="020B0604030504040204" pitchFamily="34" charset="-120"/>
                          <a:cs typeface="+mn-cs"/>
                        </a:rPr>
                        <a:t>912.6</a:t>
                      </a:r>
                      <a:endParaRPr lang="zh-TW" altLang="en-US" sz="2000" kern="1200">
                        <a:solidFill>
                          <a:schemeClr val="dk1"/>
                        </a:solidFill>
                        <a:effectLst/>
                        <a:latin typeface="微軟正黑體" panose="020B0604030504040204" pitchFamily="34" charset="-120"/>
                        <a:ea typeface="微軟正黑體" panose="020B0604030504040204" pitchFamily="34" charset="-120"/>
                        <a:cs typeface="+mn-cs"/>
                      </a:endParaRPr>
                    </a:p>
                  </a:txBody>
                  <a:tcPr marL="38100" marR="38100" marT="38100" marB="38100"/>
                </a:tc>
                <a:tc>
                  <a:txBody>
                    <a:bodyPr/>
                    <a:lstStyle/>
                    <a:p>
                      <a:pPr algn="l"/>
                      <a:r>
                        <a:rPr lang="en-US" altLang="zh-TW" sz="2000" kern="1200" dirty="0">
                          <a:solidFill>
                            <a:schemeClr val="dk1"/>
                          </a:solidFill>
                          <a:effectLst/>
                          <a:latin typeface="微軟正黑體" panose="020B0604030504040204" pitchFamily="34" charset="-120"/>
                          <a:ea typeface="微軟正黑體" panose="020B0604030504040204" pitchFamily="34" charset="-120"/>
                          <a:cs typeface="+mn-cs"/>
                        </a:rPr>
                        <a:t>916.7</a:t>
                      </a:r>
                      <a:endParaRPr lang="zh-TW" altLang="en-US" sz="2000" kern="1200" dirty="0">
                        <a:solidFill>
                          <a:schemeClr val="dk1"/>
                        </a:solidFill>
                        <a:effectLst/>
                        <a:latin typeface="微軟正黑體" panose="020B0604030504040204" pitchFamily="34" charset="-120"/>
                        <a:ea typeface="微軟正黑體" panose="020B0604030504040204" pitchFamily="34" charset="-120"/>
                        <a:cs typeface="+mn-cs"/>
                      </a:endParaRPr>
                    </a:p>
                  </a:txBody>
                  <a:tcPr marL="38100" marR="38100" marT="38100" marB="38100"/>
                </a:tc>
                <a:tc>
                  <a:txBody>
                    <a:bodyPr/>
                    <a:lstStyle/>
                    <a:p>
                      <a:pPr algn="l"/>
                      <a:r>
                        <a:rPr lang="en-US" altLang="zh-TW" sz="2000" kern="1200" dirty="0">
                          <a:solidFill>
                            <a:schemeClr val="dk1"/>
                          </a:solidFill>
                          <a:effectLst/>
                          <a:latin typeface="微軟正黑體" panose="020B0604030504040204" pitchFamily="34" charset="-120"/>
                          <a:ea typeface="微軟正黑體" panose="020B0604030504040204" pitchFamily="34" charset="-120"/>
                          <a:cs typeface="+mn-cs"/>
                        </a:rPr>
                        <a:t>1046.7</a:t>
                      </a:r>
                      <a:endParaRPr lang="zh-TW" altLang="en-US" sz="2000" kern="1200" dirty="0">
                        <a:solidFill>
                          <a:schemeClr val="dk1"/>
                        </a:solidFill>
                        <a:effectLst/>
                        <a:latin typeface="微軟正黑體" panose="020B0604030504040204" pitchFamily="34" charset="-120"/>
                        <a:ea typeface="微軟正黑體" panose="020B0604030504040204" pitchFamily="34" charset="-120"/>
                        <a:cs typeface="+mn-cs"/>
                      </a:endParaRPr>
                    </a:p>
                  </a:txBody>
                  <a:tcPr marL="38100" marR="38100" marT="38100" marB="38100"/>
                </a:tc>
              </a:tr>
            </a:tbl>
          </a:graphicData>
        </a:graphic>
      </p:graphicFrame>
    </p:spTree>
    <p:extLst>
      <p:ext uri="{BB962C8B-B14F-4D97-AF65-F5344CB8AC3E}">
        <p14:creationId xmlns:p14="http://schemas.microsoft.com/office/powerpoint/2010/main" val="28721707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2"/>
          </p:nvPr>
        </p:nvSpPr>
        <p:spPr/>
        <p:txBody>
          <a:bodyPr/>
          <a:lstStyle/>
          <a:p>
            <a:fld id="{044FB8EC-8959-441E-ADB3-308DB1B5389D}" type="slidenum">
              <a:rPr lang="zh-TW" altLang="en-US" smtClean="0"/>
              <a:t>16</a:t>
            </a:fld>
            <a:endParaRPr lang="zh-TW" altLang="en-US"/>
          </a:p>
        </p:txBody>
      </p:sp>
      <p:sp>
        <p:nvSpPr>
          <p:cNvPr id="10" name="文字方塊 9"/>
          <p:cNvSpPr txBox="1"/>
          <p:nvPr/>
        </p:nvSpPr>
        <p:spPr>
          <a:xfrm>
            <a:off x="301647" y="61275"/>
            <a:ext cx="3563331" cy="1015663"/>
          </a:xfrm>
          <a:prstGeom prst="rect">
            <a:avLst/>
          </a:prstGeom>
          <a:noFill/>
        </p:spPr>
        <p:txBody>
          <a:bodyPr wrap="square" rtlCol="0">
            <a:spAutoFit/>
          </a:bodyPr>
          <a:lstStyle/>
          <a:p>
            <a:r>
              <a:rPr lang="zh-TW" altLang="en-US" sz="6000" b="1" dirty="0" smtClean="0">
                <a:latin typeface="微軟正黑體" panose="020B0604030504040204" pitchFamily="34" charset="-120"/>
                <a:ea typeface="微軟正黑體" panose="020B0604030504040204" pitchFamily="34" charset="-120"/>
              </a:rPr>
              <a:t>結果</a:t>
            </a:r>
            <a:endParaRPr lang="zh-TW" altLang="en-US" sz="6000" b="1" dirty="0">
              <a:latin typeface="微軟正黑體" panose="020B0604030504040204" pitchFamily="34" charset="-120"/>
              <a:ea typeface="微軟正黑體" panose="020B0604030504040204" pitchFamily="34" charset="-120"/>
            </a:endParaRPr>
          </a:p>
        </p:txBody>
      </p:sp>
      <p:pic>
        <p:nvPicPr>
          <p:cNvPr id="6146" name="Picture 2" descr="圖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1325256"/>
            <a:ext cx="8343900" cy="4280514"/>
          </a:xfrm>
          <a:prstGeom prst="rect">
            <a:avLst/>
          </a:prstGeom>
          <a:noFill/>
          <a:extLst>
            <a:ext uri="{909E8E84-426E-40DD-AFC4-6F175D3DCCD1}">
              <a14:hiddenFill xmlns:a14="http://schemas.microsoft.com/office/drawing/2010/main">
                <a:solidFill>
                  <a:srgbClr val="FFFFFF"/>
                </a:solidFill>
              </a14:hiddenFill>
            </a:ext>
          </a:extLst>
        </p:spPr>
      </p:pic>
      <p:sp>
        <p:nvSpPr>
          <p:cNvPr id="2" name="矩形 1"/>
          <p:cNvSpPr/>
          <p:nvPr/>
        </p:nvSpPr>
        <p:spPr>
          <a:xfrm>
            <a:off x="1600200" y="5781005"/>
            <a:ext cx="8221133" cy="400110"/>
          </a:xfrm>
          <a:prstGeom prst="rect">
            <a:avLst/>
          </a:prstGeom>
        </p:spPr>
        <p:txBody>
          <a:bodyPr wrap="square">
            <a:spAutoFit/>
          </a:bodyPr>
          <a:lstStyle/>
          <a:p>
            <a:r>
              <a:rPr lang="zh-TW" altLang="en-US" sz="2000" dirty="0">
                <a:solidFill>
                  <a:schemeClr val="dk1"/>
                </a:solidFill>
                <a:latin typeface="微軟正黑體" panose="020B0604030504040204" pitchFamily="34" charset="-120"/>
                <a:ea typeface="微軟正黑體" panose="020B0604030504040204" pitchFamily="34" charset="-120"/>
              </a:rPr>
              <a:t>不同級別的視覺反饋如何隨著時間的推移對參與者的信任程度產生影響</a:t>
            </a:r>
          </a:p>
        </p:txBody>
      </p:sp>
      <p:sp>
        <p:nvSpPr>
          <p:cNvPr id="6"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6164504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17</a:t>
            </a:fld>
            <a:endParaRPr lang="zh-TW" altLang="en-US"/>
          </a:p>
        </p:txBody>
      </p:sp>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pic>
        <p:nvPicPr>
          <p:cNvPr id="2050" name="Picture 2" descr="圖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0983" y="1076938"/>
            <a:ext cx="5124450" cy="3267075"/>
          </a:xfrm>
          <a:prstGeom prst="rect">
            <a:avLst/>
          </a:prstGeom>
          <a:noFill/>
          <a:extLst>
            <a:ext uri="{909E8E84-426E-40DD-AFC4-6F175D3DCCD1}">
              <a14:hiddenFill xmlns:a14="http://schemas.microsoft.com/office/drawing/2010/main">
                <a:solidFill>
                  <a:srgbClr val="FFFFFF"/>
                </a:solidFill>
              </a14:hiddenFill>
            </a:ext>
          </a:extLst>
        </p:spPr>
      </p:pic>
      <p:sp>
        <p:nvSpPr>
          <p:cNvPr id="2" name="矩形 1"/>
          <p:cNvSpPr/>
          <p:nvPr/>
        </p:nvSpPr>
        <p:spPr>
          <a:xfrm>
            <a:off x="2514600" y="4589147"/>
            <a:ext cx="6096000" cy="1477328"/>
          </a:xfrm>
          <a:prstGeom prst="rect">
            <a:avLst/>
          </a:prstGeom>
        </p:spPr>
        <p:txBody>
          <a:bodyPr>
            <a:spAutoFit/>
          </a:bodyPr>
          <a:lstStyle/>
          <a:p>
            <a:pPr>
              <a:lnSpc>
                <a:spcPct val="150000"/>
              </a:lnSpc>
            </a:pPr>
            <a:r>
              <a:rPr lang="zh-TW" altLang="en-US" sz="2000" dirty="0">
                <a:solidFill>
                  <a:schemeClr val="dk1"/>
                </a:solidFill>
                <a:latin typeface="微軟正黑體" panose="020B0604030504040204" pitchFamily="34" charset="-120"/>
                <a:ea typeface="微軟正黑體" panose="020B0604030504040204" pitchFamily="34" charset="-120"/>
              </a:rPr>
              <a:t>沒有足夠的反饋會影響對駕駛員的信任程度；視覺反饋與信息提供了車輛可以</a:t>
            </a:r>
            <a:r>
              <a:rPr lang="zh-TW" altLang="en-US" sz="2000" dirty="0" smtClean="0">
                <a:solidFill>
                  <a:schemeClr val="dk1"/>
                </a:solidFill>
                <a:latin typeface="微軟正黑體" panose="020B0604030504040204" pitchFamily="34" charset="-120"/>
                <a:ea typeface="微軟正黑體" panose="020B0604030504040204" pitchFamily="34" charset="-120"/>
              </a:rPr>
              <a:t>看到什麼和</a:t>
            </a:r>
            <a:r>
              <a:rPr lang="zh-TW" altLang="en-US" sz="2000" dirty="0">
                <a:solidFill>
                  <a:schemeClr val="dk1"/>
                </a:solidFill>
                <a:latin typeface="微軟正黑體" panose="020B0604030504040204" pitchFamily="34" charset="-120"/>
                <a:ea typeface="微軟正黑體" panose="020B0604030504040204" pitchFamily="34" charset="-120"/>
              </a:rPr>
              <a:t>將要做什麼的信息</a:t>
            </a:r>
            <a:r>
              <a:rPr lang="zh-TW" altLang="en-US" sz="2000" dirty="0" smtClean="0">
                <a:solidFill>
                  <a:schemeClr val="dk1"/>
                </a:solidFill>
                <a:latin typeface="微軟正黑體" panose="020B0604030504040204" pitchFamily="34" charset="-120"/>
                <a:ea typeface="微軟正黑體" panose="020B0604030504040204" pitchFamily="34" charset="-120"/>
              </a:rPr>
              <a:t>，可以</a:t>
            </a:r>
            <a:r>
              <a:rPr lang="zh-TW" altLang="en-US" sz="2000" dirty="0">
                <a:solidFill>
                  <a:schemeClr val="dk1"/>
                </a:solidFill>
                <a:latin typeface="微軟正黑體" panose="020B0604030504040204" pitchFamily="34" charset="-120"/>
                <a:ea typeface="微軟正黑體" panose="020B0604030504040204" pitchFamily="34" charset="-120"/>
              </a:rPr>
              <a:t>增強參與者的信任度。</a:t>
            </a:r>
          </a:p>
        </p:txBody>
      </p:sp>
      <p:sp>
        <p:nvSpPr>
          <p:cNvPr id="8" name="文字方塊 7"/>
          <p:cNvSpPr txBox="1"/>
          <p:nvPr/>
        </p:nvSpPr>
        <p:spPr>
          <a:xfrm>
            <a:off x="301647" y="61275"/>
            <a:ext cx="3563331" cy="1015663"/>
          </a:xfrm>
          <a:prstGeom prst="rect">
            <a:avLst/>
          </a:prstGeom>
          <a:noFill/>
        </p:spPr>
        <p:txBody>
          <a:bodyPr wrap="square" rtlCol="0">
            <a:spAutoFit/>
          </a:bodyPr>
          <a:lstStyle/>
          <a:p>
            <a:r>
              <a:rPr lang="zh-TW" altLang="en-US" sz="6000" b="1" dirty="0" smtClean="0">
                <a:latin typeface="微軟正黑體" panose="020B0604030504040204" pitchFamily="34" charset="-120"/>
                <a:ea typeface="微軟正黑體" panose="020B0604030504040204" pitchFamily="34" charset="-120"/>
              </a:rPr>
              <a:t>結果</a:t>
            </a:r>
            <a:endParaRPr lang="zh-TW" altLang="en-US" sz="6000"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2703731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18</a:t>
            </a:fld>
            <a:endParaRPr lang="zh-TW" altLang="en-US"/>
          </a:p>
        </p:txBody>
      </p:sp>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graphicFrame>
        <p:nvGraphicFramePr>
          <p:cNvPr id="3" name="表格 2"/>
          <p:cNvGraphicFramePr>
            <a:graphicFrameLocks noGrp="1"/>
          </p:cNvGraphicFramePr>
          <p:nvPr>
            <p:extLst>
              <p:ext uri="{D42A27DB-BD31-4B8C-83A1-F6EECF244321}">
                <p14:modId xmlns:p14="http://schemas.microsoft.com/office/powerpoint/2010/main" val="2832477231"/>
              </p:ext>
            </p:extLst>
          </p:nvPr>
        </p:nvGraphicFramePr>
        <p:xfrm>
          <a:off x="571498" y="905492"/>
          <a:ext cx="8128000" cy="3220720"/>
        </p:xfrm>
        <a:graphic>
          <a:graphicData uri="http://schemas.openxmlformats.org/drawingml/2006/table">
            <a:tbl>
              <a:tblPr firstRow="1" bandRow="1">
                <a:tableStyleId>{5C22544A-7EE6-4342-B048-85BDC9FD1C3A}</a:tableStyleId>
              </a:tblPr>
              <a:tblGrid>
                <a:gridCol w="2032000"/>
                <a:gridCol w="2032000"/>
                <a:gridCol w="2032000"/>
                <a:gridCol w="2032000"/>
              </a:tblGrid>
              <a:tr h="370840">
                <a:tc gridSpan="4">
                  <a:txBody>
                    <a:bodyPr/>
                    <a:lstStyle/>
                    <a:p>
                      <a:pPr algn="ctr"/>
                      <a:r>
                        <a:rPr lang="en-US" b="1" dirty="0">
                          <a:effectLst/>
                        </a:rPr>
                        <a:t>Mann Whitney Test</a:t>
                      </a:r>
                    </a:p>
                  </a:txBody>
                  <a:tcPr marL="38100" marR="38100" marT="38100" marB="3810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370840">
                <a:tc gridSpan="4">
                  <a:txBody>
                    <a:bodyPr/>
                    <a:lstStyle/>
                    <a:p>
                      <a:pPr algn="ctr"/>
                      <a:r>
                        <a:rPr lang="en-US" b="1">
                          <a:effectLst/>
                        </a:rPr>
                        <a:t>Test Statistics</a:t>
                      </a:r>
                    </a:p>
                  </a:txBody>
                  <a:tcPr marL="38100" marR="38100" marT="38100" marB="3810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370840">
                <a:tc>
                  <a:txBody>
                    <a:bodyPr/>
                    <a:lstStyle/>
                    <a:p>
                      <a:pPr algn="ctr"/>
                      <a:endParaRPr lang="zh-TW" altLang="en-US" b="1">
                        <a:effectLst/>
                      </a:endParaRPr>
                    </a:p>
                  </a:txBody>
                  <a:tcPr marL="38100" marR="38100" marT="38100" marB="38100"/>
                </a:tc>
                <a:tc>
                  <a:txBody>
                    <a:bodyPr/>
                    <a:lstStyle/>
                    <a:p>
                      <a:pPr algn="ctr"/>
                      <a:r>
                        <a:rPr lang="en-US" b="1">
                          <a:effectLst/>
                        </a:rPr>
                        <a:t>Group 1 – Group 2</a:t>
                      </a:r>
                    </a:p>
                  </a:txBody>
                  <a:tcPr marL="38100" marR="38100" marT="38100" marB="38100"/>
                </a:tc>
                <a:tc>
                  <a:txBody>
                    <a:bodyPr/>
                    <a:lstStyle/>
                    <a:p>
                      <a:pPr algn="ctr"/>
                      <a:r>
                        <a:rPr lang="en-US" b="1">
                          <a:effectLst/>
                        </a:rPr>
                        <a:t>Group 1 – Group 3</a:t>
                      </a:r>
                    </a:p>
                  </a:txBody>
                  <a:tcPr marL="38100" marR="38100" marT="38100" marB="38100"/>
                </a:tc>
                <a:tc>
                  <a:txBody>
                    <a:bodyPr/>
                    <a:lstStyle/>
                    <a:p>
                      <a:pPr algn="ctr"/>
                      <a:r>
                        <a:rPr lang="en-US" b="1">
                          <a:effectLst/>
                        </a:rPr>
                        <a:t>Group 2 – Group 3</a:t>
                      </a:r>
                    </a:p>
                  </a:txBody>
                  <a:tcPr marL="38100" marR="38100" marT="38100" marB="38100"/>
                </a:tc>
              </a:tr>
              <a:tr h="370840">
                <a:tc>
                  <a:txBody>
                    <a:bodyPr/>
                    <a:lstStyle/>
                    <a:p>
                      <a:pPr algn="ctr"/>
                      <a:r>
                        <a:rPr lang="en-US">
                          <a:effectLst/>
                        </a:rPr>
                        <a:t>Mann-Whitney U</a:t>
                      </a:r>
                    </a:p>
                  </a:txBody>
                  <a:tcPr marL="38100" marR="38100" marT="38100" marB="38100"/>
                </a:tc>
                <a:tc>
                  <a:txBody>
                    <a:bodyPr/>
                    <a:lstStyle/>
                    <a:p>
                      <a:pPr algn="ctr"/>
                      <a:r>
                        <a:rPr lang="en-US" altLang="zh-TW">
                          <a:effectLst/>
                        </a:rPr>
                        <a:t>40.500</a:t>
                      </a:r>
                    </a:p>
                  </a:txBody>
                  <a:tcPr marL="38100" marR="38100" marT="38100" marB="38100"/>
                </a:tc>
                <a:tc>
                  <a:txBody>
                    <a:bodyPr/>
                    <a:lstStyle/>
                    <a:p>
                      <a:pPr algn="ctr"/>
                      <a:r>
                        <a:rPr lang="en-US" altLang="zh-TW" b="1" dirty="0">
                          <a:solidFill>
                            <a:srgbClr val="FF0000"/>
                          </a:solidFill>
                          <a:effectLst/>
                        </a:rPr>
                        <a:t>.000</a:t>
                      </a:r>
                    </a:p>
                  </a:txBody>
                  <a:tcPr marL="38100" marR="38100" marT="38100" marB="38100"/>
                </a:tc>
                <a:tc>
                  <a:txBody>
                    <a:bodyPr/>
                    <a:lstStyle/>
                    <a:p>
                      <a:pPr algn="ctr"/>
                      <a:r>
                        <a:rPr lang="en-US" altLang="zh-TW" b="1" dirty="0">
                          <a:solidFill>
                            <a:srgbClr val="FF0000"/>
                          </a:solidFill>
                          <a:effectLst/>
                        </a:rPr>
                        <a:t>.000</a:t>
                      </a:r>
                    </a:p>
                  </a:txBody>
                  <a:tcPr marL="38100" marR="38100" marT="38100" marB="38100"/>
                </a:tc>
              </a:tr>
              <a:tr h="370840">
                <a:tc>
                  <a:txBody>
                    <a:bodyPr/>
                    <a:lstStyle/>
                    <a:p>
                      <a:pPr algn="ctr"/>
                      <a:r>
                        <a:rPr lang="en-US">
                          <a:effectLst/>
                        </a:rPr>
                        <a:t>Wilcoxon W</a:t>
                      </a:r>
                    </a:p>
                  </a:txBody>
                  <a:tcPr marL="38100" marR="38100" marT="38100" marB="38100"/>
                </a:tc>
                <a:tc>
                  <a:txBody>
                    <a:bodyPr/>
                    <a:lstStyle/>
                    <a:p>
                      <a:pPr algn="ctr"/>
                      <a:r>
                        <a:rPr lang="en-US" altLang="zh-TW">
                          <a:effectLst/>
                        </a:rPr>
                        <a:t>95.500</a:t>
                      </a:r>
                    </a:p>
                  </a:txBody>
                  <a:tcPr marL="38100" marR="38100" marT="38100" marB="38100"/>
                </a:tc>
                <a:tc>
                  <a:txBody>
                    <a:bodyPr/>
                    <a:lstStyle/>
                    <a:p>
                      <a:pPr algn="ctr"/>
                      <a:r>
                        <a:rPr lang="en-US" altLang="zh-TW">
                          <a:effectLst/>
                        </a:rPr>
                        <a:t>55.000</a:t>
                      </a:r>
                    </a:p>
                  </a:txBody>
                  <a:tcPr marL="38100" marR="38100" marT="38100" marB="38100"/>
                </a:tc>
                <a:tc>
                  <a:txBody>
                    <a:bodyPr/>
                    <a:lstStyle/>
                    <a:p>
                      <a:pPr algn="ctr"/>
                      <a:r>
                        <a:rPr lang="en-US" altLang="zh-TW">
                          <a:effectLst/>
                        </a:rPr>
                        <a:t>55.000</a:t>
                      </a:r>
                    </a:p>
                  </a:txBody>
                  <a:tcPr marL="38100" marR="38100" marT="38100" marB="38100"/>
                </a:tc>
              </a:tr>
              <a:tr h="370840">
                <a:tc>
                  <a:txBody>
                    <a:bodyPr/>
                    <a:lstStyle/>
                    <a:p>
                      <a:pPr algn="ctr"/>
                      <a:r>
                        <a:rPr lang="en-US">
                          <a:effectLst/>
                        </a:rPr>
                        <a:t>Z</a:t>
                      </a:r>
                    </a:p>
                  </a:txBody>
                  <a:tcPr marL="38100" marR="38100" marT="38100" marB="38100"/>
                </a:tc>
                <a:tc>
                  <a:txBody>
                    <a:bodyPr/>
                    <a:lstStyle/>
                    <a:p>
                      <a:pPr algn="ctr"/>
                      <a:r>
                        <a:rPr lang="en-US" altLang="zh-TW">
                          <a:effectLst/>
                        </a:rPr>
                        <a:t>-.718</a:t>
                      </a:r>
                    </a:p>
                  </a:txBody>
                  <a:tcPr marL="38100" marR="38100" marT="38100" marB="38100"/>
                </a:tc>
                <a:tc>
                  <a:txBody>
                    <a:bodyPr/>
                    <a:lstStyle/>
                    <a:p>
                      <a:pPr algn="ctr"/>
                      <a:r>
                        <a:rPr lang="zh-TW" altLang="en-US">
                          <a:effectLst/>
                        </a:rPr>
                        <a:t>−</a:t>
                      </a:r>
                      <a:r>
                        <a:rPr lang="en-US" altLang="zh-TW">
                          <a:effectLst/>
                        </a:rPr>
                        <a:t>3.781</a:t>
                      </a:r>
                    </a:p>
                  </a:txBody>
                  <a:tcPr marL="38100" marR="38100" marT="38100" marB="38100"/>
                </a:tc>
                <a:tc>
                  <a:txBody>
                    <a:bodyPr/>
                    <a:lstStyle/>
                    <a:p>
                      <a:pPr algn="ctr"/>
                      <a:r>
                        <a:rPr lang="zh-TW" altLang="en-US">
                          <a:effectLst/>
                        </a:rPr>
                        <a:t>−</a:t>
                      </a:r>
                      <a:r>
                        <a:rPr lang="en-US" altLang="zh-TW">
                          <a:effectLst/>
                        </a:rPr>
                        <a:t>3.781</a:t>
                      </a:r>
                    </a:p>
                  </a:txBody>
                  <a:tcPr marL="38100" marR="38100" marT="38100" marB="38100"/>
                </a:tc>
              </a:tr>
              <a:tr h="370840">
                <a:tc>
                  <a:txBody>
                    <a:bodyPr/>
                    <a:lstStyle/>
                    <a:p>
                      <a:pPr algn="ctr"/>
                      <a:r>
                        <a:rPr lang="en-US">
                          <a:effectLst/>
                        </a:rPr>
                        <a:t>Asymp. Sig. (2-tailed)</a:t>
                      </a:r>
                    </a:p>
                  </a:txBody>
                  <a:tcPr marL="38100" marR="38100" marT="38100" marB="38100"/>
                </a:tc>
                <a:tc>
                  <a:txBody>
                    <a:bodyPr/>
                    <a:lstStyle/>
                    <a:p>
                      <a:pPr algn="ctr"/>
                      <a:r>
                        <a:rPr lang="en-US" altLang="zh-TW">
                          <a:effectLst/>
                        </a:rPr>
                        <a:t>.473</a:t>
                      </a:r>
                    </a:p>
                  </a:txBody>
                  <a:tcPr marL="38100" marR="38100" marT="38100" marB="38100"/>
                </a:tc>
                <a:tc>
                  <a:txBody>
                    <a:bodyPr/>
                    <a:lstStyle/>
                    <a:p>
                      <a:pPr algn="ctr"/>
                      <a:r>
                        <a:rPr lang="en-US" altLang="zh-TW">
                          <a:effectLst/>
                        </a:rPr>
                        <a:t>.000</a:t>
                      </a:r>
                    </a:p>
                  </a:txBody>
                  <a:tcPr marL="38100" marR="38100" marT="38100" marB="38100"/>
                </a:tc>
                <a:tc>
                  <a:txBody>
                    <a:bodyPr/>
                    <a:lstStyle/>
                    <a:p>
                      <a:pPr algn="ctr"/>
                      <a:r>
                        <a:rPr lang="en-US" altLang="zh-TW">
                          <a:effectLst/>
                        </a:rPr>
                        <a:t>.000</a:t>
                      </a:r>
                    </a:p>
                  </a:txBody>
                  <a:tcPr marL="38100" marR="38100" marT="38100" marB="38100"/>
                </a:tc>
              </a:tr>
              <a:tr h="370840">
                <a:tc>
                  <a:txBody>
                    <a:bodyPr/>
                    <a:lstStyle/>
                    <a:p>
                      <a:pPr algn="ctr"/>
                      <a:r>
                        <a:rPr lang="sv-SE">
                          <a:effectLst/>
                        </a:rPr>
                        <a:t>Exact Sig. [2*(1-tailed Sig.)]</a:t>
                      </a:r>
                    </a:p>
                  </a:txBody>
                  <a:tcPr marL="38100" marR="38100" marT="38100" marB="38100"/>
                </a:tc>
                <a:tc>
                  <a:txBody>
                    <a:bodyPr/>
                    <a:lstStyle/>
                    <a:p>
                      <a:pPr algn="ctr"/>
                      <a:r>
                        <a:rPr lang="en-US" altLang="zh-TW" dirty="0">
                          <a:effectLst/>
                        </a:rPr>
                        <a:t>.481,251</a:t>
                      </a:r>
                    </a:p>
                  </a:txBody>
                  <a:tcPr marL="38100" marR="38100" marT="38100" marB="38100"/>
                </a:tc>
                <a:tc>
                  <a:txBody>
                    <a:bodyPr/>
                    <a:lstStyle/>
                    <a:p>
                      <a:pPr algn="ctr"/>
                      <a:r>
                        <a:rPr lang="en-US" altLang="zh-TW" dirty="0">
                          <a:effectLst/>
                        </a:rPr>
                        <a:t>.000011</a:t>
                      </a:r>
                    </a:p>
                  </a:txBody>
                  <a:tcPr marL="38100" marR="38100" marT="38100" marB="38100"/>
                </a:tc>
                <a:tc>
                  <a:txBody>
                    <a:bodyPr/>
                    <a:lstStyle/>
                    <a:p>
                      <a:pPr algn="ctr"/>
                      <a:r>
                        <a:rPr lang="en-US" altLang="zh-TW" dirty="0">
                          <a:effectLst/>
                        </a:rPr>
                        <a:t>.000011</a:t>
                      </a:r>
                    </a:p>
                  </a:txBody>
                  <a:tcPr marL="38100" marR="38100" marT="38100" marB="38100"/>
                </a:tc>
              </a:tr>
            </a:tbl>
          </a:graphicData>
        </a:graphic>
      </p:graphicFrame>
      <p:sp>
        <p:nvSpPr>
          <p:cNvPr id="6" name="矩形 5"/>
          <p:cNvSpPr/>
          <p:nvPr/>
        </p:nvSpPr>
        <p:spPr>
          <a:xfrm>
            <a:off x="1439332" y="4396000"/>
            <a:ext cx="6392333" cy="1420774"/>
          </a:xfrm>
          <a:prstGeom prst="rect">
            <a:avLst/>
          </a:prstGeom>
          <a:ln>
            <a:solidFill>
              <a:schemeClr val="accent2">
                <a:lumMod val="60000"/>
                <a:lumOff val="40000"/>
              </a:schemeClr>
            </a:solidFill>
          </a:ln>
        </p:spPr>
        <p:txBody>
          <a:bodyPr wrap="square">
            <a:spAutoFit/>
          </a:bodyPr>
          <a:lstStyle/>
          <a:p>
            <a:pPr>
              <a:lnSpc>
                <a:spcPct val="150000"/>
              </a:lnSpc>
            </a:pPr>
            <a:r>
              <a:rPr lang="zh-TW" altLang="en-US" sz="2000" dirty="0">
                <a:solidFill>
                  <a:schemeClr val="dk1"/>
                </a:solidFill>
                <a:latin typeface="微軟正黑體" panose="020B0604030504040204" pitchFamily="34" charset="-120"/>
                <a:ea typeface="微軟正黑體" panose="020B0604030504040204" pitchFamily="34" charset="-120"/>
              </a:rPr>
              <a:t>僅提供</a:t>
            </a:r>
            <a:r>
              <a:rPr lang="zh-TW" altLang="en-US" sz="2000" dirty="0" smtClean="0">
                <a:solidFill>
                  <a:schemeClr val="dk1"/>
                </a:solidFill>
                <a:latin typeface="微軟正黑體" panose="020B0604030504040204" pitchFamily="34" charset="-120"/>
                <a:ea typeface="微軟正黑體" panose="020B0604030504040204" pitchFamily="34" charset="-120"/>
              </a:rPr>
              <a:t>車輛</a:t>
            </a:r>
            <a:r>
              <a:rPr lang="zh-TW" altLang="en-US" sz="2000" dirty="0">
                <a:solidFill>
                  <a:schemeClr val="dk1"/>
                </a:solidFill>
                <a:latin typeface="微軟正黑體" panose="020B0604030504040204" pitchFamily="34" charset="-120"/>
                <a:ea typeface="微軟正黑體" panose="020B0604030504040204" pitchFamily="34" charset="-120"/>
              </a:rPr>
              <a:t>能看見什麼</a:t>
            </a:r>
            <a:r>
              <a:rPr lang="zh-TW" altLang="en-US" sz="2000" dirty="0" smtClean="0">
                <a:solidFill>
                  <a:schemeClr val="dk1"/>
                </a:solidFill>
                <a:latin typeface="微軟正黑體" panose="020B0604030504040204" pitchFamily="34" charset="-120"/>
                <a:ea typeface="微軟正黑體" panose="020B0604030504040204" pitchFamily="34" charset="-120"/>
              </a:rPr>
              <a:t>或無反饋相比，</a:t>
            </a:r>
            <a:endParaRPr lang="en-US" altLang="zh-TW" sz="2000" dirty="0" smtClean="0">
              <a:solidFill>
                <a:schemeClr val="dk1"/>
              </a:solidFill>
              <a:latin typeface="微軟正黑體" panose="020B0604030504040204" pitchFamily="34" charset="-120"/>
              <a:ea typeface="微軟正黑體" panose="020B0604030504040204" pitchFamily="34" charset="-120"/>
            </a:endParaRPr>
          </a:p>
          <a:p>
            <a:pPr>
              <a:lnSpc>
                <a:spcPct val="150000"/>
              </a:lnSpc>
            </a:pPr>
            <a:r>
              <a:rPr lang="zh-TW" altLang="en-US" sz="2000" dirty="0" smtClean="0">
                <a:solidFill>
                  <a:schemeClr val="dk1"/>
                </a:solidFill>
                <a:latin typeface="微軟正黑體" panose="020B0604030504040204" pitchFamily="34" charset="-120"/>
                <a:ea typeface="微軟正黑體" panose="020B0604030504040204" pitchFamily="34" charset="-120"/>
              </a:rPr>
              <a:t>參與者</a:t>
            </a:r>
            <a:r>
              <a:rPr lang="zh-TW" altLang="en-US" sz="2000" dirty="0">
                <a:solidFill>
                  <a:schemeClr val="dk1"/>
                </a:solidFill>
                <a:latin typeface="微軟正黑體" panose="020B0604030504040204" pitchFamily="34" charset="-120"/>
                <a:ea typeface="微軟正黑體" panose="020B0604030504040204" pitchFamily="34" charset="-120"/>
              </a:rPr>
              <a:t>通過提供有關</a:t>
            </a:r>
            <a:r>
              <a:rPr lang="zh-TW" altLang="en-US" sz="2000" dirty="0" smtClean="0">
                <a:solidFill>
                  <a:schemeClr val="dk1"/>
                </a:solidFill>
                <a:latin typeface="微軟正黑體" panose="020B0604030504040204" pitchFamily="34" charset="-120"/>
                <a:ea typeface="微軟正黑體" panose="020B0604030504040204" pitchFamily="34" charset="-120"/>
              </a:rPr>
              <a:t>車輛能看見什麼和</a:t>
            </a:r>
            <a:r>
              <a:rPr lang="zh-TW" altLang="en-US" sz="2000" dirty="0">
                <a:solidFill>
                  <a:schemeClr val="dk1"/>
                </a:solidFill>
                <a:latin typeface="微軟正黑體" panose="020B0604030504040204" pitchFamily="34" charset="-120"/>
                <a:ea typeface="微軟正黑體" panose="020B0604030504040204" pitchFamily="34" charset="-120"/>
              </a:rPr>
              <a:t>將要做什麼的信息的反饋表達了對</a:t>
            </a:r>
            <a:r>
              <a:rPr lang="en-US" altLang="zh-TW" sz="2000" dirty="0">
                <a:solidFill>
                  <a:schemeClr val="dk1"/>
                </a:solidFill>
                <a:latin typeface="微軟正黑體" panose="020B0604030504040204" pitchFamily="34" charset="-120"/>
                <a:ea typeface="微軟正黑體" panose="020B0604030504040204" pitchFamily="34" charset="-120"/>
              </a:rPr>
              <a:t>AD</a:t>
            </a:r>
            <a:r>
              <a:rPr lang="zh-TW" altLang="en-US" sz="2000" dirty="0">
                <a:solidFill>
                  <a:schemeClr val="dk1"/>
                </a:solidFill>
                <a:latin typeface="微軟正黑體" panose="020B0604030504040204" pitchFamily="34" charset="-120"/>
                <a:ea typeface="微軟正黑體" panose="020B0604030504040204" pitchFamily="34" charset="-120"/>
              </a:rPr>
              <a:t>系統的更大信任。</a:t>
            </a:r>
          </a:p>
        </p:txBody>
      </p:sp>
      <p:sp>
        <p:nvSpPr>
          <p:cNvPr id="2" name="矩形 1"/>
          <p:cNvSpPr/>
          <p:nvPr/>
        </p:nvSpPr>
        <p:spPr>
          <a:xfrm>
            <a:off x="8743950" y="2920748"/>
            <a:ext cx="2609850" cy="1089529"/>
          </a:xfrm>
          <a:prstGeom prst="rect">
            <a:avLst/>
          </a:prstGeom>
        </p:spPr>
        <p:txBody>
          <a:bodyPr wrap="square">
            <a:spAutoFit/>
          </a:bodyPr>
          <a:lstStyle/>
          <a:p>
            <a:pPr marL="342900" indent="-342900">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第</a:t>
            </a:r>
            <a:r>
              <a:rPr lang="en-US" altLang="zh-TW" dirty="0">
                <a:latin typeface="微軟正黑體" panose="020B0604030504040204" pitchFamily="34" charset="-120"/>
                <a:ea typeface="微軟正黑體" panose="020B0604030504040204" pitchFamily="34" charset="-120"/>
              </a:rPr>
              <a:t>1</a:t>
            </a:r>
            <a:r>
              <a:rPr lang="zh-TW" altLang="en-US" dirty="0">
                <a:latin typeface="微軟正黑體" panose="020B0604030504040204" pitchFamily="34" charset="-120"/>
                <a:ea typeface="微軟正黑體" panose="020B0604030504040204" pitchFamily="34" charset="-120"/>
              </a:rPr>
              <a:t>組：無</a:t>
            </a:r>
            <a:r>
              <a:rPr lang="zh-TW" altLang="en-US" dirty="0" smtClean="0">
                <a:latin typeface="微軟正黑體" panose="020B0604030504040204" pitchFamily="34" charset="-120"/>
                <a:ea typeface="微軟正黑體" panose="020B0604030504040204" pitchFamily="34" charset="-120"/>
              </a:rPr>
              <a:t>反饋。</a:t>
            </a:r>
            <a:endParaRPr lang="zh-TW" altLang="en-US"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第</a:t>
            </a:r>
            <a:r>
              <a:rPr lang="en-US" altLang="zh-TW" dirty="0">
                <a:latin typeface="微軟正黑體" panose="020B0604030504040204" pitchFamily="34" charset="-120"/>
                <a:ea typeface="微軟正黑體" panose="020B0604030504040204" pitchFamily="34" charset="-120"/>
              </a:rPr>
              <a:t>2</a:t>
            </a:r>
            <a:r>
              <a:rPr lang="zh-TW" altLang="en-US" dirty="0">
                <a:latin typeface="微軟正黑體" panose="020B0604030504040204" pitchFamily="34" charset="-120"/>
                <a:ea typeface="微軟正黑體" panose="020B0604030504040204" pitchFamily="34" charset="-120"/>
              </a:rPr>
              <a:t>組：適度的</a:t>
            </a:r>
            <a:r>
              <a:rPr lang="zh-TW" altLang="en-US" dirty="0" smtClean="0">
                <a:latin typeface="微軟正黑體" panose="020B0604030504040204" pitchFamily="34" charset="-120"/>
                <a:ea typeface="微軟正黑體" panose="020B0604030504040204" pitchFamily="34" charset="-120"/>
              </a:rPr>
              <a:t>反饋。</a:t>
            </a:r>
            <a:endParaRPr lang="zh-TW" altLang="en-US"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第</a:t>
            </a:r>
            <a:r>
              <a:rPr lang="en-US" altLang="zh-TW" dirty="0">
                <a:latin typeface="微軟正黑體" panose="020B0604030504040204" pitchFamily="34" charset="-120"/>
                <a:ea typeface="微軟正黑體" panose="020B0604030504040204" pitchFamily="34" charset="-120"/>
              </a:rPr>
              <a:t>3</a:t>
            </a:r>
            <a:r>
              <a:rPr lang="zh-TW" altLang="en-US" dirty="0">
                <a:latin typeface="微軟正黑體" panose="020B0604030504040204" pitchFamily="34" charset="-120"/>
                <a:ea typeface="微軟正黑體" panose="020B0604030504040204" pitchFamily="34" charset="-120"/>
              </a:rPr>
              <a:t>組：高</a:t>
            </a:r>
            <a:r>
              <a:rPr lang="zh-TW" altLang="en-US" dirty="0" smtClean="0">
                <a:latin typeface="微軟正黑體" panose="020B0604030504040204" pitchFamily="34" charset="-120"/>
                <a:ea typeface="微軟正黑體" panose="020B0604030504040204" pitchFamily="34" charset="-120"/>
              </a:rPr>
              <a:t>反饋。</a:t>
            </a:r>
            <a:endParaRPr lang="en-US" altLang="zh-TW"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1822704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文字方塊 2"/>
          <p:cNvSpPr txBox="1"/>
          <p:nvPr/>
        </p:nvSpPr>
        <p:spPr>
          <a:xfrm>
            <a:off x="716436" y="509047"/>
            <a:ext cx="3563331" cy="1015663"/>
          </a:xfrm>
          <a:prstGeom prst="rect">
            <a:avLst/>
          </a:prstGeom>
          <a:noFill/>
        </p:spPr>
        <p:txBody>
          <a:bodyPr wrap="square" rtlCol="0">
            <a:spAutoFit/>
          </a:bodyPr>
          <a:lstStyle/>
          <a:p>
            <a:r>
              <a:rPr lang="zh-TW" altLang="en-US" sz="6000" b="1" dirty="0" smtClean="0">
                <a:latin typeface="微軟正黑體" panose="020B0604030504040204" pitchFamily="34" charset="-120"/>
                <a:ea typeface="微軟正黑體" panose="020B0604030504040204" pitchFamily="34" charset="-120"/>
              </a:rPr>
              <a:t>結論</a:t>
            </a:r>
            <a:endParaRPr lang="zh-TW" altLang="en-US" sz="6000" b="1" dirty="0">
              <a:latin typeface="微軟正黑體" panose="020B0604030504040204" pitchFamily="34" charset="-120"/>
              <a:ea typeface="微軟正黑體" panose="020B0604030504040204" pitchFamily="34" charset="-120"/>
            </a:endParaRPr>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19</a:t>
            </a:fld>
            <a:endParaRPr lang="zh-TW" altLang="en-US"/>
          </a:p>
        </p:txBody>
      </p:sp>
      <p:sp>
        <p:nvSpPr>
          <p:cNvPr id="6" name="矩形 5"/>
          <p:cNvSpPr/>
          <p:nvPr/>
        </p:nvSpPr>
        <p:spPr>
          <a:xfrm>
            <a:off x="881110" y="1982388"/>
            <a:ext cx="10407979" cy="4093428"/>
          </a:xfrm>
          <a:prstGeom prst="rect">
            <a:avLst/>
          </a:prstGeom>
        </p:spPr>
        <p:txBody>
          <a:bodyPr wrap="square">
            <a:spAutoFit/>
          </a:bodyPr>
          <a:lstStyle/>
          <a:p>
            <a:pPr marL="285750" indent="-285750">
              <a:lnSpc>
                <a:spcPct val="130000"/>
              </a:lnSpc>
              <a:buFont typeface="Wingdings" panose="05000000000000000000" pitchFamily="2" charset="2"/>
              <a:buChar char="Ø"/>
            </a:pPr>
            <a:r>
              <a:rPr lang="zh-TW" altLang="en-US" sz="2000" dirty="0">
                <a:solidFill>
                  <a:schemeClr val="dk1"/>
                </a:solidFill>
                <a:latin typeface="微軟正黑體" panose="020B0604030504040204" pitchFamily="34" charset="-120"/>
                <a:ea typeface="微軟正黑體" panose="020B0604030504040204" pitchFamily="34" charset="-120"/>
              </a:rPr>
              <a:t>該發現表明，無反饋組和中度反饋組之間沒有顯著差異。一種可能的解釋可能是由於駕駛員的工作量增加，因為基本上需要中度反饋小組的參與者通過顯示器仔細檢查駕駛場景。這與以前的文獻產生了共鳴，後者表明更高的工作量會降低使用自動化的信任度和接受度</a:t>
            </a:r>
            <a:r>
              <a:rPr lang="en-US" altLang="zh-TW" sz="2000" dirty="0">
                <a:solidFill>
                  <a:schemeClr val="dk1"/>
                </a:solidFill>
                <a:latin typeface="微軟正黑體" panose="020B0604030504040204" pitchFamily="34" charset="-120"/>
                <a:ea typeface="微軟正黑體" panose="020B0604030504040204" pitchFamily="34" charset="-120"/>
              </a:rPr>
              <a:t>(Biro et al., 2004</a:t>
            </a:r>
            <a:r>
              <a:rPr lang="en-US" altLang="zh-TW" sz="2000" dirty="0" smtClean="0">
                <a:solidFill>
                  <a:schemeClr val="dk1"/>
                </a:solidFill>
                <a:latin typeface="微軟正黑體" panose="020B0604030504040204" pitchFamily="34" charset="-120"/>
                <a:ea typeface="微軟正黑體" panose="020B0604030504040204" pitchFamily="34" charset="-120"/>
              </a:rPr>
              <a:t>)</a:t>
            </a:r>
          </a:p>
          <a:p>
            <a:pPr marL="285750" indent="-285750">
              <a:lnSpc>
                <a:spcPct val="130000"/>
              </a:lnSpc>
              <a:buFont typeface="Wingdings" panose="05000000000000000000" pitchFamily="2" charset="2"/>
              <a:buChar char="Ø"/>
            </a:pPr>
            <a:r>
              <a:rPr lang="zh-TW" altLang="en-US" sz="2000" dirty="0">
                <a:solidFill>
                  <a:schemeClr val="dk1"/>
                </a:solidFill>
                <a:latin typeface="微軟正黑體" panose="020B0604030504040204" pitchFamily="34" charset="-120"/>
                <a:ea typeface="微軟正黑體" panose="020B0604030504040204" pitchFamily="34" charset="-120"/>
              </a:rPr>
              <a:t>以往的研究結果表明，信任隨著時間的流逝而發展和增強</a:t>
            </a:r>
            <a:r>
              <a:rPr lang="en-US" altLang="zh-TW" sz="2000" dirty="0">
                <a:solidFill>
                  <a:schemeClr val="dk1"/>
                </a:solidFill>
                <a:latin typeface="微軟正黑體" panose="020B0604030504040204" pitchFamily="34" charset="-120"/>
                <a:ea typeface="微軟正黑體" panose="020B0604030504040204" pitchFamily="34" charset="-120"/>
              </a:rPr>
              <a:t>(Yang et al., 2017)</a:t>
            </a:r>
          </a:p>
          <a:p>
            <a:pPr marL="285750" indent="-285750">
              <a:lnSpc>
                <a:spcPct val="130000"/>
              </a:lnSpc>
              <a:buFont typeface="Wingdings" panose="05000000000000000000" pitchFamily="2" charset="2"/>
              <a:buChar char="Ø"/>
            </a:pPr>
            <a:r>
              <a:rPr lang="zh-TW" altLang="en-US" sz="2000" dirty="0">
                <a:solidFill>
                  <a:schemeClr val="dk1"/>
                </a:solidFill>
                <a:latin typeface="微軟正黑體" panose="020B0604030504040204" pitchFamily="34" charset="-120"/>
                <a:ea typeface="微軟正黑體" panose="020B0604030504040204" pitchFamily="34" charset="-120"/>
              </a:rPr>
              <a:t>在三組中自動駕駛汽車熟悉性問題均顯示出不顯著的上升趨勢。這清楚地表明，由於熟悉，即使沒有反饋也可以建立信任。通過預先培訓在使用</a:t>
            </a:r>
            <a:r>
              <a:rPr lang="en-US" altLang="zh-TW" sz="2000" dirty="0">
                <a:solidFill>
                  <a:schemeClr val="dk1"/>
                </a:solidFill>
                <a:latin typeface="微軟正黑體" panose="020B0604030504040204" pitchFamily="34" charset="-120"/>
                <a:ea typeface="微軟正黑體" panose="020B0604030504040204" pitchFamily="34" charset="-120"/>
              </a:rPr>
              <a:t>AD</a:t>
            </a:r>
            <a:r>
              <a:rPr lang="zh-TW" altLang="en-US" sz="2000" dirty="0">
                <a:solidFill>
                  <a:schemeClr val="dk1"/>
                </a:solidFill>
                <a:latin typeface="微軟正黑體" panose="020B0604030504040204" pitchFamily="34" charset="-120"/>
                <a:ea typeface="微軟正黑體" panose="020B0604030504040204" pitchFamily="34" charset="-120"/>
              </a:rPr>
              <a:t>系統之前，例如提供有關車輛能力和限制的知識，可以增加自動化方面的熟悉度，並提高用戶接受和信任的可能性</a:t>
            </a:r>
            <a:r>
              <a:rPr lang="da-DK" altLang="zh-TW" sz="2000" dirty="0">
                <a:solidFill>
                  <a:schemeClr val="dk1"/>
                </a:solidFill>
                <a:latin typeface="微軟正黑體" panose="020B0604030504040204" pitchFamily="34" charset="-120"/>
                <a:ea typeface="微軟正黑體" panose="020B0604030504040204" pitchFamily="34" charset="-120"/>
              </a:rPr>
              <a:t>(Khastgir et al., 2018; Forster et al., 2019</a:t>
            </a:r>
            <a:endParaRPr lang="en-US" altLang="zh-TW" sz="2000" dirty="0">
              <a:solidFill>
                <a:schemeClr val="dk1"/>
              </a:solidFill>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endParaRPr lang="zh-TW" altLang="en-US" sz="2000" dirty="0">
              <a:solidFill>
                <a:schemeClr val="dk1"/>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8953884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71893" y="194820"/>
            <a:ext cx="2416404" cy="1096701"/>
          </a:xfrm>
        </p:spPr>
        <p:txBody>
          <a:bodyPr/>
          <a:lstStyle/>
          <a:p>
            <a:r>
              <a:rPr lang="zh-TW" altLang="en-US" dirty="0" smtClean="0">
                <a:latin typeface="微軟正黑體" panose="020B0604030504040204" pitchFamily="34" charset="-120"/>
                <a:ea typeface="微軟正黑體" panose="020B0604030504040204" pitchFamily="34" charset="-120"/>
              </a:rPr>
              <a:t>簡介</a:t>
            </a:r>
            <a:endParaRPr lang="zh-TW" altLang="en-US"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571893" y="1453446"/>
            <a:ext cx="11323751" cy="2233154"/>
          </a:xfrm>
        </p:spPr>
        <p:txBody>
          <a:bodyPr>
            <a:noAutofit/>
          </a:bodyPr>
          <a:lstStyle/>
          <a:p>
            <a:pPr marL="342900" indent="-342900" algn="l">
              <a:lnSpc>
                <a:spcPct val="14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預計</a:t>
            </a:r>
            <a:r>
              <a:rPr lang="en-US" altLang="zh-TW" dirty="0">
                <a:latin typeface="微軟正黑體" panose="020B0604030504040204" pitchFamily="34" charset="-120"/>
                <a:ea typeface="微軟正黑體" panose="020B0604030504040204" pitchFamily="34" charset="-120"/>
              </a:rPr>
              <a:t>2035</a:t>
            </a:r>
            <a:r>
              <a:rPr lang="zh-TW" altLang="en-US" dirty="0">
                <a:latin typeface="微軟正黑體" panose="020B0604030504040204" pitchFamily="34" charset="-120"/>
                <a:ea typeface="微軟正黑體" panose="020B0604030504040204" pitchFamily="34" charset="-120"/>
              </a:rPr>
              <a:t>年全球自動駕駛汽車銷量將達到</a:t>
            </a:r>
            <a:r>
              <a:rPr lang="en-US" altLang="zh-TW" dirty="0">
                <a:latin typeface="微軟正黑體" panose="020B0604030504040204" pitchFamily="34" charset="-120"/>
                <a:ea typeface="微軟正黑體" panose="020B0604030504040204" pitchFamily="34" charset="-120"/>
              </a:rPr>
              <a:t>2100</a:t>
            </a:r>
            <a:r>
              <a:rPr lang="zh-TW" altLang="en-US" dirty="0">
                <a:latin typeface="微軟正黑體" panose="020B0604030504040204" pitchFamily="34" charset="-120"/>
                <a:ea typeface="微軟正黑體" panose="020B0604030504040204" pitchFamily="34" charset="-120"/>
              </a:rPr>
              <a:t>萬輛左右。自動駕駛</a:t>
            </a:r>
            <a:r>
              <a:rPr lang="en-US" altLang="zh-TW" dirty="0">
                <a:latin typeface="微軟正黑體" panose="020B0604030504040204" pitchFamily="34" charset="-120"/>
                <a:ea typeface="微軟正黑體" panose="020B0604030504040204" pitchFamily="34" charset="-120"/>
              </a:rPr>
              <a:t>(AD)</a:t>
            </a:r>
            <a:r>
              <a:rPr lang="zh-TW" altLang="en-US" dirty="0">
                <a:latin typeface="微軟正黑體" panose="020B0604030504040204" pitchFamily="34" charset="-120"/>
                <a:ea typeface="微軟正黑體" panose="020B0604030504040204" pitchFamily="34" charset="-120"/>
              </a:rPr>
              <a:t>系統可以降低排放和擁堵，減少事故，提高安全性，減少司機的工作量，並改善旅行體驗</a:t>
            </a:r>
            <a:r>
              <a:rPr lang="en-US" altLang="zh-TW" dirty="0" smtClean="0">
                <a:latin typeface="微軟正黑體" panose="020B0604030504040204" pitchFamily="34" charset="-120"/>
                <a:ea typeface="微軟正黑體" panose="020B0604030504040204" pitchFamily="34" charset="-120"/>
              </a:rPr>
              <a:t>(</a:t>
            </a:r>
            <a:r>
              <a:rPr lang="da-DK" altLang="zh-TW" dirty="0" smtClean="0">
                <a:latin typeface="微軟正黑體" panose="020B0604030504040204" pitchFamily="34" charset="-120"/>
                <a:ea typeface="微軟正黑體" panose="020B0604030504040204" pitchFamily="34" charset="-120"/>
              </a:rPr>
              <a:t>Balfe </a:t>
            </a:r>
            <a:r>
              <a:rPr lang="da-DK" altLang="zh-TW" dirty="0">
                <a:latin typeface="微軟正黑體" panose="020B0604030504040204" pitchFamily="34" charset="-120"/>
                <a:ea typeface="微軟正黑體" panose="020B0604030504040204" pitchFamily="34" charset="-120"/>
              </a:rPr>
              <a:t>et al., 2015; Fagnant and Kockelman, 2015; Wadud et al., 2016</a:t>
            </a:r>
            <a:r>
              <a:rPr lang="da-DK" altLang="zh-TW" dirty="0" smtClean="0">
                <a:latin typeface="微軟正黑體" panose="020B0604030504040204" pitchFamily="34" charset="-120"/>
                <a:ea typeface="微軟正黑體" panose="020B0604030504040204" pitchFamily="34" charset="-120"/>
              </a:rPr>
              <a:t>)</a:t>
            </a:r>
          </a:p>
          <a:p>
            <a:pPr marL="342900" indent="-342900" algn="l">
              <a:lnSpc>
                <a:spcPct val="14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駕駛員必須完全相信自動化才能取得積極成果；信任可以促進人與人之間的關係，但也有助於人機之間的聯繫</a:t>
            </a:r>
            <a:r>
              <a:rPr lang="en-US" altLang="zh-TW" dirty="0">
                <a:latin typeface="微軟正黑體" panose="020B0604030504040204" pitchFamily="34" charset="-120"/>
                <a:ea typeface="微軟正黑體" panose="020B0604030504040204" pitchFamily="34" charset="-120"/>
              </a:rPr>
              <a:t> (Sheridan, 1975; Sheridan and Hennessy, 1984)</a:t>
            </a:r>
          </a:p>
          <a:p>
            <a:pPr marL="342900" indent="-342900" algn="l">
              <a:lnSpc>
                <a:spcPct val="14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信任</a:t>
            </a:r>
            <a:r>
              <a:rPr lang="zh-TW" altLang="en-US" dirty="0">
                <a:latin typeface="微軟正黑體" panose="020B0604030504040204" pitchFamily="34" charset="-120"/>
                <a:ea typeface="微軟正黑體" panose="020B0604030504040204" pitchFamily="34" charset="-120"/>
              </a:rPr>
              <a:t>在影響個人使用自主系統的意願方面起著重要作用。 信任被稱為“一種態度，即在不確定性和脆弱性特徵下，代理人將幫助實現個人的目標</a:t>
            </a:r>
            <a:r>
              <a:rPr lang="zh-TW" altLang="en-US" dirty="0" smtClean="0">
                <a:latin typeface="微軟正黑體" panose="020B0604030504040204" pitchFamily="34" charset="-120"/>
                <a:ea typeface="微軟正黑體" panose="020B0604030504040204" pitchFamily="34" charset="-120"/>
              </a:rPr>
              <a:t>”</a:t>
            </a:r>
            <a:r>
              <a:rPr lang="en-US" altLang="zh-TW" dirty="0">
                <a:latin typeface="微軟正黑體" panose="020B0604030504040204" pitchFamily="34" charset="-120"/>
                <a:ea typeface="微軟正黑體" panose="020B0604030504040204" pitchFamily="34" charset="-120"/>
              </a:rPr>
              <a:t> (Lee and See, 2004</a:t>
            </a:r>
            <a:r>
              <a:rPr lang="en-US" altLang="zh-TW" dirty="0" smtClean="0">
                <a:latin typeface="微軟正黑體" panose="020B0604030504040204" pitchFamily="34" charset="-120"/>
                <a:ea typeface="微軟正黑體" panose="020B0604030504040204" pitchFamily="34" charset="-120"/>
              </a:rPr>
              <a:t>)</a:t>
            </a: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2</a:t>
            </a:fld>
            <a:endParaRPr lang="zh-TW" altLang="en-US"/>
          </a:p>
        </p:txBody>
      </p:sp>
    </p:spTree>
    <p:extLst>
      <p:ext uri="{BB962C8B-B14F-4D97-AF65-F5344CB8AC3E}">
        <p14:creationId xmlns:p14="http://schemas.microsoft.com/office/powerpoint/2010/main" val="8891172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文字方塊 2"/>
          <p:cNvSpPr txBox="1"/>
          <p:nvPr/>
        </p:nvSpPr>
        <p:spPr>
          <a:xfrm>
            <a:off x="716436" y="509047"/>
            <a:ext cx="3563331" cy="1015663"/>
          </a:xfrm>
          <a:prstGeom prst="rect">
            <a:avLst/>
          </a:prstGeom>
          <a:noFill/>
        </p:spPr>
        <p:txBody>
          <a:bodyPr wrap="square" rtlCol="0">
            <a:spAutoFit/>
          </a:bodyPr>
          <a:lstStyle/>
          <a:p>
            <a:r>
              <a:rPr lang="zh-TW" altLang="en-US" sz="6000" b="1" dirty="0" smtClean="0">
                <a:latin typeface="微軟正黑體" panose="020B0604030504040204" pitchFamily="34" charset="-120"/>
                <a:ea typeface="微軟正黑體" panose="020B0604030504040204" pitchFamily="34" charset="-120"/>
              </a:rPr>
              <a:t>結論</a:t>
            </a:r>
            <a:endParaRPr lang="zh-TW" altLang="en-US" sz="6000" b="1" dirty="0">
              <a:latin typeface="微軟正黑體" panose="020B0604030504040204" pitchFamily="34" charset="-120"/>
              <a:ea typeface="微軟正黑體" panose="020B0604030504040204" pitchFamily="34" charset="-120"/>
            </a:endParaRPr>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20</a:t>
            </a:fld>
            <a:endParaRPr lang="zh-TW" altLang="en-US"/>
          </a:p>
        </p:txBody>
      </p:sp>
      <p:sp>
        <p:nvSpPr>
          <p:cNvPr id="6" name="矩形 5"/>
          <p:cNvSpPr/>
          <p:nvPr/>
        </p:nvSpPr>
        <p:spPr>
          <a:xfrm>
            <a:off x="716436" y="1693761"/>
            <a:ext cx="10763579" cy="4493538"/>
          </a:xfrm>
          <a:prstGeom prst="rect">
            <a:avLst/>
          </a:prstGeom>
        </p:spPr>
        <p:txBody>
          <a:bodyPr wrap="square">
            <a:spAutoFit/>
          </a:bodyPr>
          <a:lstStyle/>
          <a:p>
            <a:pPr marL="285750" indent="-285750">
              <a:lnSpc>
                <a:spcPct val="130000"/>
              </a:lnSpc>
              <a:buFont typeface="Wingdings" panose="05000000000000000000" pitchFamily="2" charset="2"/>
              <a:buChar char="Ø"/>
            </a:pPr>
            <a:r>
              <a:rPr lang="zh-TW" altLang="en-US" sz="2000" dirty="0" smtClean="0">
                <a:solidFill>
                  <a:schemeClr val="dk1"/>
                </a:solidFill>
                <a:latin typeface="微軟正黑體" panose="020B0604030504040204" pitchFamily="34" charset="-120"/>
                <a:ea typeface="微軟正黑體" panose="020B0604030504040204" pitchFamily="34" charset="-120"/>
              </a:rPr>
              <a:t>本文</a:t>
            </a:r>
            <a:r>
              <a:rPr lang="zh-TW" altLang="en-US" sz="2000" dirty="0">
                <a:solidFill>
                  <a:schemeClr val="dk1"/>
                </a:solidFill>
                <a:latin typeface="微軟正黑體" panose="020B0604030504040204" pitchFamily="34" charset="-120"/>
                <a:ea typeface="微軟正黑體" panose="020B0604030504040204" pitchFamily="34" charset="-120"/>
              </a:rPr>
              <a:t>描述了三個視覺反饋級別（從低到高）如何影響駕駛員的信任度。但是，最近的研究</a:t>
            </a:r>
            <a:r>
              <a:rPr lang="fi-FI" altLang="zh-TW" sz="2000" dirty="0">
                <a:solidFill>
                  <a:schemeClr val="dk1"/>
                </a:solidFill>
                <a:latin typeface="微軟正黑體" panose="020B0604030504040204" pitchFamily="34" charset="-120"/>
                <a:ea typeface="微軟正黑體" panose="020B0604030504040204" pitchFamily="34" charset="-120"/>
              </a:rPr>
              <a:t> (Ulahannan et al</a:t>
            </a:r>
            <a:r>
              <a:rPr lang="fi-FI" altLang="zh-TW" sz="2000" dirty="0" smtClean="0">
                <a:solidFill>
                  <a:schemeClr val="dk1"/>
                </a:solidFill>
                <a:latin typeface="微軟正黑體" panose="020B0604030504040204" pitchFamily="34" charset="-120"/>
                <a:ea typeface="微軟正黑體" panose="020B0604030504040204" pitchFamily="34" charset="-120"/>
              </a:rPr>
              <a:t>.,</a:t>
            </a:r>
            <a:r>
              <a:rPr lang="en-US" altLang="zh-TW" sz="2000" dirty="0" smtClean="0">
                <a:solidFill>
                  <a:schemeClr val="dk1"/>
                </a:solidFill>
                <a:latin typeface="微軟正黑體" panose="020B0604030504040204" pitchFamily="34" charset="-120"/>
                <a:ea typeface="微軟正黑體" panose="020B0604030504040204" pitchFamily="34" charset="-120"/>
              </a:rPr>
              <a:t>2020</a:t>
            </a:r>
            <a:r>
              <a:rPr lang="fi-FI" altLang="zh-TW" sz="2000" dirty="0" smtClean="0">
                <a:solidFill>
                  <a:schemeClr val="dk1"/>
                </a:solidFill>
                <a:latin typeface="微軟正黑體" panose="020B0604030504040204" pitchFamily="34" charset="-120"/>
                <a:ea typeface="微軟正黑體" panose="020B0604030504040204" pitchFamily="34" charset="-120"/>
              </a:rPr>
              <a:t>)</a:t>
            </a:r>
            <a:r>
              <a:rPr lang="zh-TW" altLang="en-US" sz="2000" dirty="0">
                <a:solidFill>
                  <a:schemeClr val="dk1"/>
                </a:solidFill>
                <a:latin typeface="微軟正黑體" panose="020B0604030504040204" pitchFamily="34" charset="-120"/>
                <a:ea typeface="微軟正黑體" panose="020B0604030504040204" pitchFamily="34" charset="-120"/>
              </a:rPr>
              <a:t>提出不同的人喜歡不同的信息類型（高信息偏好和低信息偏好</a:t>
            </a:r>
            <a:r>
              <a:rPr lang="zh-TW" altLang="en-US" sz="2000" dirty="0" smtClean="0">
                <a:solidFill>
                  <a:schemeClr val="dk1"/>
                </a:solidFill>
                <a:latin typeface="微軟正黑體" panose="020B0604030504040204" pitchFamily="34" charset="-120"/>
                <a:ea typeface="微軟正黑體" panose="020B0604030504040204" pitchFamily="34" charset="-120"/>
              </a:rPr>
              <a:t>）</a:t>
            </a:r>
            <a:endParaRPr lang="en-US" altLang="zh-TW" sz="2000" dirty="0">
              <a:solidFill>
                <a:schemeClr val="dk1"/>
              </a:solidFill>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r>
              <a:rPr lang="zh-TW" altLang="en-US" sz="2000" dirty="0">
                <a:solidFill>
                  <a:schemeClr val="dk1"/>
                </a:solidFill>
                <a:latin typeface="微軟正黑體" panose="020B0604030504040204" pitchFamily="34" charset="-120"/>
                <a:ea typeface="微軟正黑體" panose="020B0604030504040204" pitchFamily="34" charset="-120"/>
              </a:rPr>
              <a:t>更高的工作量會降低使用自動化的信任度和接受度</a:t>
            </a:r>
            <a:r>
              <a:rPr lang="en-US" altLang="zh-TW" sz="2000" dirty="0">
                <a:solidFill>
                  <a:schemeClr val="dk1"/>
                </a:solidFill>
                <a:latin typeface="微軟正黑體" panose="020B0604030504040204" pitchFamily="34" charset="-120"/>
                <a:ea typeface="微軟正黑體" panose="020B0604030504040204" pitchFamily="34" charset="-120"/>
              </a:rPr>
              <a:t>(Biro et al., 2004).</a:t>
            </a:r>
            <a:r>
              <a:rPr lang="zh-TW" altLang="en-US" sz="2000" dirty="0">
                <a:solidFill>
                  <a:schemeClr val="dk1"/>
                </a:solidFill>
                <a:latin typeface="微軟正黑體" panose="020B0604030504040204" pitchFamily="34" charset="-120"/>
                <a:ea typeface="微軟正黑體" panose="020B0604030504040204" pitchFamily="34" charset="-120"/>
              </a:rPr>
              <a:t>這一發現特別重要，因為它指向一個新變量。與未來研究的結果相比，只提供“車輛會做什麼”是否有顯著差異，這將是一件有趣的事情</a:t>
            </a:r>
            <a:r>
              <a:rPr lang="zh-TW" altLang="en-US" sz="2000" dirty="0" smtClean="0">
                <a:solidFill>
                  <a:schemeClr val="dk1"/>
                </a:solidFill>
                <a:latin typeface="微軟正黑體" panose="020B0604030504040204" pitchFamily="34" charset="-120"/>
                <a:ea typeface="微軟正黑體" panose="020B0604030504040204" pitchFamily="34" charset="-120"/>
              </a:rPr>
              <a:t>。</a:t>
            </a:r>
            <a:endParaRPr lang="en-US" altLang="zh-TW" sz="2000" dirty="0" smtClean="0">
              <a:solidFill>
                <a:schemeClr val="dk1"/>
              </a:solidFill>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r>
              <a:rPr lang="zh-TW" altLang="en-US" sz="2000" dirty="0">
                <a:solidFill>
                  <a:schemeClr val="dk1"/>
                </a:solidFill>
                <a:latin typeface="微軟正黑體" panose="020B0604030504040204" pitchFamily="34" charset="-120"/>
                <a:ea typeface="微軟正黑體" panose="020B0604030504040204" pitchFamily="34" charset="-120"/>
              </a:rPr>
              <a:t>研究發現，參與者的信任度會根據是安全還是非安全關鍵的情況進行調整。這與</a:t>
            </a:r>
            <a:r>
              <a:rPr lang="en-US" altLang="zh-TW" sz="2000" dirty="0">
                <a:solidFill>
                  <a:schemeClr val="dk1"/>
                </a:solidFill>
                <a:latin typeface="微軟正黑體" panose="020B0604030504040204" pitchFamily="34" charset="-120"/>
                <a:ea typeface="微軟正黑體" panose="020B0604030504040204" pitchFamily="34" charset="-120"/>
              </a:rPr>
              <a:t>Koo</a:t>
            </a:r>
            <a:r>
              <a:rPr lang="zh-TW" altLang="en-US" sz="2000" dirty="0">
                <a:solidFill>
                  <a:schemeClr val="dk1"/>
                </a:solidFill>
                <a:latin typeface="微軟正黑體" panose="020B0604030504040204" pitchFamily="34" charset="-120"/>
                <a:ea typeface="微軟正黑體" panose="020B0604030504040204" pitchFamily="34" charset="-120"/>
              </a:rPr>
              <a:t>等人的研究相一致。（</a:t>
            </a:r>
            <a:r>
              <a:rPr lang="en-US" altLang="zh-TW" sz="2000" dirty="0">
                <a:solidFill>
                  <a:schemeClr val="dk1"/>
                </a:solidFill>
                <a:latin typeface="微軟正黑體" panose="020B0604030504040204" pitchFamily="34" charset="-120"/>
                <a:ea typeface="微軟正黑體" panose="020B0604030504040204" pitchFamily="34" charset="-120"/>
              </a:rPr>
              <a:t>2015</a:t>
            </a:r>
            <a:r>
              <a:rPr lang="zh-TW" altLang="en-US" sz="2000" dirty="0">
                <a:solidFill>
                  <a:schemeClr val="dk1"/>
                </a:solidFill>
                <a:latin typeface="微軟正黑體" panose="020B0604030504040204" pitchFamily="34" charset="-120"/>
                <a:ea typeface="微軟正黑體" panose="020B0604030504040204" pitchFamily="34" charset="-120"/>
              </a:rPr>
              <a:t>年），得出的結論是，在不同的駕駛條件下可能需要不同級別的反饋，以</a:t>
            </a:r>
            <a:r>
              <a:rPr lang="zh-TW" altLang="en-US" sz="2000" dirty="0" smtClean="0">
                <a:solidFill>
                  <a:schemeClr val="dk1"/>
                </a:solidFill>
                <a:latin typeface="微軟正黑體" panose="020B0604030504040204" pitchFamily="34" charset="-120"/>
                <a:ea typeface="微軟正黑體" panose="020B0604030504040204" pitchFamily="34" charset="-120"/>
              </a:rPr>
              <a:t>激發用戶</a:t>
            </a:r>
            <a:r>
              <a:rPr lang="zh-TW" altLang="en-US" sz="2000" dirty="0">
                <a:solidFill>
                  <a:schemeClr val="dk1"/>
                </a:solidFill>
                <a:latin typeface="微軟正黑體" panose="020B0604030504040204" pitchFamily="34" charset="-120"/>
                <a:ea typeface="微軟正黑體" panose="020B0604030504040204" pitchFamily="34" charset="-120"/>
              </a:rPr>
              <a:t>的信任。這可能會影響對自動駕駛汽車駕駛員的信任程度。基於行駛情況使用自適應接口可能是一種解決方案，並且這還可以防止過多的信息和過載，這些信息和過載可能導致濫用，從而導致對</a:t>
            </a:r>
            <a:r>
              <a:rPr lang="en-US" altLang="zh-TW" sz="2000" dirty="0">
                <a:solidFill>
                  <a:schemeClr val="dk1"/>
                </a:solidFill>
                <a:latin typeface="微軟正黑體" panose="020B0604030504040204" pitchFamily="34" charset="-120"/>
                <a:ea typeface="微軟正黑體" panose="020B0604030504040204" pitchFamily="34" charset="-120"/>
              </a:rPr>
              <a:t>AD</a:t>
            </a:r>
            <a:r>
              <a:rPr lang="zh-TW" altLang="en-US" sz="2000" dirty="0">
                <a:solidFill>
                  <a:schemeClr val="dk1"/>
                </a:solidFill>
                <a:latin typeface="微軟正黑體" panose="020B0604030504040204" pitchFamily="34" charset="-120"/>
                <a:ea typeface="微軟正黑體" panose="020B0604030504040204" pitchFamily="34" charset="-120"/>
              </a:rPr>
              <a:t>系統的不信任。</a:t>
            </a:r>
          </a:p>
          <a:p>
            <a:pPr marL="285750" indent="-285750">
              <a:lnSpc>
                <a:spcPct val="130000"/>
              </a:lnSpc>
              <a:buFont typeface="Wingdings" panose="05000000000000000000" pitchFamily="2" charset="2"/>
              <a:buChar char="Ø"/>
            </a:pPr>
            <a:endParaRPr lang="en-US" altLang="zh-TW" sz="2000" dirty="0">
              <a:solidFill>
                <a:schemeClr val="dk1"/>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081065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2"/>
          </p:nvPr>
        </p:nvSpPr>
        <p:spPr/>
        <p:txBody>
          <a:bodyPr/>
          <a:lstStyle/>
          <a:p>
            <a:fld id="{044FB8EC-8959-441E-ADB3-308DB1B5389D}" type="slidenum">
              <a:rPr lang="zh-TW" altLang="en-US" smtClean="0"/>
              <a:t>21</a:t>
            </a:fld>
            <a:endParaRPr lang="zh-TW" altLang="en-US"/>
          </a:p>
        </p:txBody>
      </p:sp>
      <p:graphicFrame>
        <p:nvGraphicFramePr>
          <p:cNvPr id="8" name="表格 7"/>
          <p:cNvGraphicFramePr>
            <a:graphicFrameLocks noGrp="1"/>
          </p:cNvGraphicFramePr>
          <p:nvPr>
            <p:extLst>
              <p:ext uri="{D42A27DB-BD31-4B8C-83A1-F6EECF244321}">
                <p14:modId xmlns:p14="http://schemas.microsoft.com/office/powerpoint/2010/main" val="520173957"/>
              </p:ext>
            </p:extLst>
          </p:nvPr>
        </p:nvGraphicFramePr>
        <p:xfrm>
          <a:off x="295908" y="80136"/>
          <a:ext cx="11238866" cy="6641339"/>
        </p:xfrm>
        <a:graphic>
          <a:graphicData uri="http://schemas.openxmlformats.org/drawingml/2006/table">
            <a:tbl>
              <a:tblPr firstRow="1" firstCol="1" bandRow="1">
                <a:tableStyleId>{5C22544A-7EE6-4342-B048-85BDC9FD1C3A}</a:tableStyleId>
              </a:tblPr>
              <a:tblGrid>
                <a:gridCol w="2623584"/>
                <a:gridCol w="2700258"/>
                <a:gridCol w="3010227"/>
                <a:gridCol w="2904797"/>
              </a:tblGrid>
              <a:tr h="531966">
                <a:tc>
                  <a:txBody>
                    <a:bodyPr/>
                    <a:lstStyle/>
                    <a:p>
                      <a:pPr>
                        <a:spcAft>
                          <a:spcPts val="0"/>
                        </a:spcAft>
                      </a:pPr>
                      <a:r>
                        <a:rPr lang="zh-TW" sz="1800" kern="100" dirty="0">
                          <a:effectLst/>
                          <a:latin typeface="微軟正黑體" panose="020B0604030504040204" pitchFamily="34" charset="-120"/>
                          <a:ea typeface="微軟正黑體" panose="020B0604030504040204" pitchFamily="34" charset="-120"/>
                        </a:rPr>
                        <a:t>題目</a:t>
                      </a:r>
                      <a:endParaRPr lang="zh-TW" sz="18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c>
                  <a:txBody>
                    <a:bodyPr/>
                    <a:lstStyle/>
                    <a:p>
                      <a:pPr>
                        <a:spcAft>
                          <a:spcPts val="0"/>
                        </a:spcAft>
                      </a:pPr>
                      <a:r>
                        <a:rPr lang="zh-TW" sz="1800" kern="100" dirty="0" smtClean="0">
                          <a:effectLst/>
                          <a:latin typeface="微軟正黑體" panose="020B0604030504040204" pitchFamily="34" charset="-120"/>
                          <a:ea typeface="微軟正黑體" panose="020B0604030504040204" pitchFamily="34" charset="-120"/>
                        </a:rPr>
                        <a:t>作者</a:t>
                      </a:r>
                      <a:r>
                        <a:rPr lang="en-US" altLang="zh-TW" sz="1800" kern="100" dirty="0" smtClean="0">
                          <a:effectLst/>
                          <a:latin typeface="微軟正黑體" panose="020B0604030504040204" pitchFamily="34" charset="-120"/>
                          <a:ea typeface="微軟正黑體" panose="020B0604030504040204" pitchFamily="34" charset="-120"/>
                        </a:rPr>
                        <a:t>/</a:t>
                      </a:r>
                      <a:r>
                        <a:rPr lang="zh-TW" sz="1800" kern="100" dirty="0" smtClean="0">
                          <a:effectLst/>
                          <a:latin typeface="微軟正黑體" panose="020B0604030504040204" pitchFamily="34" charset="-120"/>
                          <a:ea typeface="微軟正黑體" panose="020B0604030504040204" pitchFamily="34" charset="-120"/>
                        </a:rPr>
                        <a:t>期刊</a:t>
                      </a:r>
                      <a:endParaRPr lang="zh-TW" sz="18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c>
                  <a:txBody>
                    <a:bodyPr/>
                    <a:lstStyle/>
                    <a:p>
                      <a:pPr>
                        <a:spcAft>
                          <a:spcPts val="0"/>
                        </a:spcAft>
                      </a:pPr>
                      <a:r>
                        <a:rPr lang="en-US" sz="1800" kern="100" dirty="0">
                          <a:effectLst/>
                          <a:latin typeface="微軟正黑體" panose="020B0604030504040204" pitchFamily="34" charset="-120"/>
                          <a:ea typeface="微軟正黑體" panose="020B0604030504040204" pitchFamily="34" charset="-120"/>
                        </a:rPr>
                        <a:t> </a:t>
                      </a:r>
                      <a:r>
                        <a:rPr lang="zh-TW" altLang="en-US" sz="1800" kern="100" dirty="0" smtClean="0">
                          <a:effectLst/>
                          <a:latin typeface="微軟正黑體" panose="020B0604030504040204" pitchFamily="34" charset="-120"/>
                          <a:ea typeface="微軟正黑體" panose="020B0604030504040204" pitchFamily="34" charset="-120"/>
                        </a:rPr>
                        <a:t>摘要</a:t>
                      </a:r>
                      <a:endParaRPr lang="zh-TW" sz="18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c>
                  <a:txBody>
                    <a:bodyPr/>
                    <a:lstStyle/>
                    <a:p>
                      <a:pPr>
                        <a:spcAft>
                          <a:spcPts val="0"/>
                        </a:spcAft>
                      </a:pPr>
                      <a:r>
                        <a:rPr lang="en-US" sz="1800" kern="100">
                          <a:effectLst/>
                          <a:latin typeface="微軟正黑體" panose="020B0604030504040204" pitchFamily="34" charset="-120"/>
                          <a:ea typeface="微軟正黑體" panose="020B0604030504040204" pitchFamily="34" charset="-120"/>
                        </a:rPr>
                        <a:t>Keywords</a:t>
                      </a:r>
                      <a:endParaRPr lang="zh-TW" sz="1800" kern="100">
                        <a:effectLst/>
                        <a:latin typeface="微軟正黑體" panose="020B0604030504040204" pitchFamily="34" charset="-120"/>
                        <a:ea typeface="微軟正黑體" panose="020B0604030504040204" pitchFamily="34" charset="-120"/>
                      </a:endParaRPr>
                    </a:p>
                    <a:p>
                      <a:pPr>
                        <a:spcAft>
                          <a:spcPts val="0"/>
                        </a:spcAft>
                      </a:pPr>
                      <a:r>
                        <a:rPr lang="en-US" sz="1800" kern="100">
                          <a:effectLst/>
                          <a:latin typeface="微軟正黑體" panose="020B0604030504040204" pitchFamily="34" charset="-120"/>
                          <a:ea typeface="微軟正黑體" panose="020B0604030504040204" pitchFamily="34" charset="-120"/>
                        </a:rPr>
                        <a:t> </a:t>
                      </a:r>
                      <a:endParaRPr lang="zh-TW" sz="18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r>
              <a:tr h="3191799">
                <a:tc>
                  <a:txBody>
                    <a:bodyPr/>
                    <a:lstStyle/>
                    <a:p>
                      <a:pPr>
                        <a:spcAft>
                          <a:spcPts val="0"/>
                        </a:spcAft>
                      </a:pPr>
                      <a:r>
                        <a:rPr lang="en-US" sz="1800" kern="100" dirty="0">
                          <a:effectLst/>
                          <a:latin typeface="微軟正黑體" panose="020B0604030504040204" pitchFamily="34" charset="-120"/>
                          <a:ea typeface="微軟正黑體" panose="020B0604030504040204" pitchFamily="34" charset="-120"/>
                        </a:rPr>
                        <a:t>Presenting system uncertainty in automotive UIs for supporting trust calibration in autonomous </a:t>
                      </a:r>
                      <a:r>
                        <a:rPr lang="en-US" sz="1800" kern="100" dirty="0" smtClean="0">
                          <a:effectLst/>
                          <a:latin typeface="微軟正黑體" panose="020B0604030504040204" pitchFamily="34" charset="-120"/>
                          <a:ea typeface="微軟正黑體" panose="020B0604030504040204" pitchFamily="34" charset="-120"/>
                        </a:rPr>
                        <a:t>driving</a:t>
                      </a:r>
                    </a:p>
                    <a:p>
                      <a:pPr>
                        <a:spcAft>
                          <a:spcPts val="0"/>
                        </a:spcAft>
                      </a:pPr>
                      <a:endParaRPr lang="zh-TW" sz="1800" kern="100" dirty="0">
                        <a:effectLst/>
                        <a:latin typeface="微軟正黑體" panose="020B0604030504040204" pitchFamily="34" charset="-120"/>
                        <a:ea typeface="微軟正黑體" panose="020B0604030504040204" pitchFamily="34" charset="-120"/>
                      </a:endParaRPr>
                    </a:p>
                    <a:p>
                      <a:pPr>
                        <a:spcAft>
                          <a:spcPts val="0"/>
                        </a:spcAft>
                      </a:pPr>
                      <a:r>
                        <a:rPr lang="zh-TW" sz="1800" kern="100" dirty="0" smtClean="0">
                          <a:effectLst/>
                          <a:latin typeface="微軟正黑體" panose="020B0604030504040204" pitchFamily="34" charset="-120"/>
                          <a:ea typeface="微軟正黑體" panose="020B0604030504040204" pitchFamily="34" charset="-120"/>
                        </a:rPr>
                        <a:t>提出汽車</a:t>
                      </a:r>
                      <a:r>
                        <a:rPr lang="zh-TW" sz="1800" kern="100" dirty="0">
                          <a:effectLst/>
                          <a:latin typeface="微軟正黑體" panose="020B0604030504040204" pitchFamily="34" charset="-120"/>
                          <a:ea typeface="微軟正黑體" panose="020B0604030504040204" pitchFamily="34" charset="-120"/>
                        </a:rPr>
                        <a:t>用戶界面中的系統不確定性，以支持自動駕駛中的信任校準</a:t>
                      </a:r>
                      <a:endParaRPr lang="zh-TW" sz="18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c>
                  <a:txBody>
                    <a:bodyPr/>
                    <a:lstStyle/>
                    <a:p>
                      <a:pPr>
                        <a:spcAft>
                          <a:spcPts val="0"/>
                        </a:spcAft>
                      </a:pPr>
                      <a:r>
                        <a:rPr lang="en-US" sz="1800" kern="100" dirty="0" err="1">
                          <a:effectLst/>
                          <a:latin typeface="微軟正黑體" panose="020B0604030504040204" pitchFamily="34" charset="-120"/>
                          <a:ea typeface="微軟正黑體" panose="020B0604030504040204" pitchFamily="34" charset="-120"/>
                        </a:rPr>
                        <a:t>Helldin</a:t>
                      </a:r>
                      <a:r>
                        <a:rPr lang="en-US" sz="1800" kern="100" dirty="0">
                          <a:effectLst/>
                          <a:latin typeface="微軟正黑體" panose="020B0604030504040204" pitchFamily="34" charset="-120"/>
                          <a:ea typeface="微軟正黑體" panose="020B0604030504040204" pitchFamily="34" charset="-120"/>
                        </a:rPr>
                        <a:t>, T., </a:t>
                      </a:r>
                      <a:r>
                        <a:rPr lang="en-US" sz="1800" kern="100" dirty="0" err="1">
                          <a:effectLst/>
                          <a:latin typeface="微軟正黑體" panose="020B0604030504040204" pitchFamily="34" charset="-120"/>
                          <a:ea typeface="微軟正黑體" panose="020B0604030504040204" pitchFamily="34" charset="-120"/>
                        </a:rPr>
                        <a:t>Falkman</a:t>
                      </a:r>
                      <a:r>
                        <a:rPr lang="en-US" sz="1800" kern="100" dirty="0">
                          <a:effectLst/>
                          <a:latin typeface="微軟正黑體" panose="020B0604030504040204" pitchFamily="34" charset="-120"/>
                          <a:ea typeface="微軟正黑體" panose="020B0604030504040204" pitchFamily="34" charset="-120"/>
                        </a:rPr>
                        <a:t>, G., </a:t>
                      </a:r>
                      <a:r>
                        <a:rPr lang="en-US" sz="1800" kern="100" dirty="0" err="1">
                          <a:effectLst/>
                          <a:latin typeface="微軟正黑體" panose="020B0604030504040204" pitchFamily="34" charset="-120"/>
                          <a:ea typeface="微軟正黑體" panose="020B0604030504040204" pitchFamily="34" charset="-120"/>
                        </a:rPr>
                        <a:t>Riveiro</a:t>
                      </a:r>
                      <a:r>
                        <a:rPr lang="en-US" sz="1800" kern="100" dirty="0">
                          <a:effectLst/>
                          <a:latin typeface="微軟正黑體" panose="020B0604030504040204" pitchFamily="34" charset="-120"/>
                          <a:ea typeface="微軟正黑體" panose="020B0604030504040204" pitchFamily="34" charset="-120"/>
                        </a:rPr>
                        <a:t>, M., &amp; </a:t>
                      </a:r>
                      <a:r>
                        <a:rPr lang="en-US" sz="1800" kern="100" dirty="0" err="1">
                          <a:effectLst/>
                          <a:latin typeface="微軟正黑體" panose="020B0604030504040204" pitchFamily="34" charset="-120"/>
                          <a:ea typeface="微軟正黑體" panose="020B0604030504040204" pitchFamily="34" charset="-120"/>
                        </a:rPr>
                        <a:t>Davidsson</a:t>
                      </a:r>
                      <a:r>
                        <a:rPr lang="en-US" sz="1800" kern="100" dirty="0">
                          <a:effectLst/>
                          <a:latin typeface="微軟正黑體" panose="020B0604030504040204" pitchFamily="34" charset="-120"/>
                          <a:ea typeface="微軟正黑體" panose="020B0604030504040204" pitchFamily="34" charset="-120"/>
                        </a:rPr>
                        <a:t>, S. (2013, October). In </a:t>
                      </a:r>
                      <a:r>
                        <a:rPr lang="zh-TW" sz="1800" kern="100" dirty="0">
                          <a:effectLst/>
                          <a:latin typeface="微軟正黑體" panose="020B0604030504040204" pitchFamily="34" charset="-120"/>
                          <a:ea typeface="微軟正黑體" panose="020B0604030504040204" pitchFamily="34" charset="-120"/>
                        </a:rPr>
                        <a:t>Proceedings of the 5th international conference on automotive user interfaces and interactive vehicular applications (pp. 210-217).</a:t>
                      </a:r>
                      <a:endParaRPr lang="zh-TW" sz="18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nSpc>
                          <a:spcPct val="120000"/>
                        </a:lnSpc>
                        <a:spcAft>
                          <a:spcPts val="0"/>
                        </a:spcAft>
                      </a:pPr>
                      <a:r>
                        <a:rPr lang="en-US" sz="1800" kern="100" dirty="0">
                          <a:effectLst/>
                          <a:latin typeface="微軟正黑體" panose="020B0604030504040204" pitchFamily="34" charset="-120"/>
                          <a:ea typeface="微軟正黑體" panose="020B0604030504040204" pitchFamily="34" charset="-120"/>
                        </a:rPr>
                        <a:t> </a:t>
                      </a:r>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為了探討可見之汽車不確定性對駕駛人在自動駕駛場景下的信任度的影響，採用模擬實驗進行了研究。</a:t>
                      </a:r>
                      <a:endParaRPr lang="zh-TW" sz="1800" kern="100" dirty="0">
                        <a:solidFill>
                          <a:schemeClr val="dk1"/>
                        </a:solidFill>
                        <a:effectLst/>
                        <a:latin typeface="微軟正黑體" panose="020B0604030504040204" pitchFamily="34" charset="-120"/>
                        <a:ea typeface="微軟正黑體" panose="020B0604030504040204" pitchFamily="34" charset="-120"/>
                        <a:cs typeface="+mn-cs"/>
                      </a:endParaRPr>
                    </a:p>
                  </a:txBody>
                  <a:tcPr marL="68580" marR="68580" marT="0" marB="0">
                    <a:solidFill>
                      <a:schemeClr val="accent6">
                        <a:lumMod val="60000"/>
                        <a:lumOff val="40000"/>
                      </a:schemeClr>
                    </a:solidFill>
                  </a:tcPr>
                </a:tc>
                <a:tc>
                  <a:txBody>
                    <a:bodyPr/>
                    <a:lstStyle/>
                    <a:p>
                      <a:pPr>
                        <a:spcAft>
                          <a:spcPts val="0"/>
                        </a:spcAft>
                      </a:pPr>
                      <a:r>
                        <a:rPr lang="en-US" sz="1800" kern="100" dirty="0">
                          <a:effectLst/>
                          <a:latin typeface="微軟正黑體" panose="020B0604030504040204" pitchFamily="34" charset="-120"/>
                          <a:ea typeface="微軟正黑體" panose="020B0604030504040204" pitchFamily="34" charset="-120"/>
                        </a:rPr>
                        <a:t> </a:t>
                      </a:r>
                      <a:endParaRPr lang="zh-TW" sz="1800" kern="100" dirty="0">
                        <a:effectLst/>
                        <a:latin typeface="微軟正黑體" panose="020B0604030504040204" pitchFamily="34" charset="-120"/>
                        <a:ea typeface="微軟正黑體" panose="020B0604030504040204" pitchFamily="34" charset="-120"/>
                      </a:endParaRPr>
                    </a:p>
                    <a:p>
                      <a:pPr>
                        <a:spcAft>
                          <a:spcPts val="0"/>
                        </a:spcAft>
                      </a:pPr>
                      <a:r>
                        <a:rPr lang="en-US" sz="1800" kern="100" dirty="0">
                          <a:effectLst/>
                          <a:latin typeface="微軟正黑體" panose="020B0604030504040204" pitchFamily="34" charset="-120"/>
                          <a:ea typeface="微軟正黑體" panose="020B0604030504040204" pitchFamily="34" charset="-120"/>
                        </a:rPr>
                        <a:t>Uncertainty visualization(</a:t>
                      </a:r>
                      <a:r>
                        <a:rPr lang="zh-TW" sz="1800" kern="100" dirty="0">
                          <a:effectLst/>
                          <a:latin typeface="微軟正黑體" panose="020B0604030504040204" pitchFamily="34" charset="-120"/>
                          <a:ea typeface="微軟正黑體" panose="020B0604030504040204" pitchFamily="34" charset="-120"/>
                        </a:rPr>
                        <a:t>可視化不確定性</a:t>
                      </a:r>
                      <a:r>
                        <a:rPr lang="en-US" sz="1800" kern="100" dirty="0">
                          <a:effectLst/>
                          <a:latin typeface="微軟正黑體" panose="020B0604030504040204" pitchFamily="34" charset="-120"/>
                          <a:ea typeface="微軟正黑體" panose="020B0604030504040204" pitchFamily="34" charset="-120"/>
                        </a:rPr>
                        <a:t>), </a:t>
                      </a:r>
                      <a:endParaRPr lang="en-US" sz="1800" kern="100" dirty="0" smtClean="0">
                        <a:effectLst/>
                        <a:latin typeface="微軟正黑體" panose="020B0604030504040204" pitchFamily="34" charset="-120"/>
                        <a:ea typeface="微軟正黑體" panose="020B0604030504040204" pitchFamily="34" charset="-120"/>
                      </a:endParaRPr>
                    </a:p>
                    <a:p>
                      <a:pPr>
                        <a:spcAft>
                          <a:spcPts val="0"/>
                        </a:spcAft>
                      </a:pPr>
                      <a:r>
                        <a:rPr lang="en-US" sz="1800" kern="100" dirty="0" smtClean="0">
                          <a:effectLst/>
                          <a:latin typeface="微軟正黑體" panose="020B0604030504040204" pitchFamily="34" charset="-120"/>
                          <a:ea typeface="微軟正黑體" panose="020B0604030504040204" pitchFamily="34" charset="-120"/>
                        </a:rPr>
                        <a:t>trust</a:t>
                      </a:r>
                      <a:r>
                        <a:rPr lang="en-US" sz="1800" kern="100" dirty="0">
                          <a:effectLst/>
                          <a:latin typeface="微軟正黑體" panose="020B0604030504040204" pitchFamily="34" charset="-120"/>
                          <a:ea typeface="微軟正黑體" panose="020B0604030504040204" pitchFamily="34" charset="-120"/>
                        </a:rPr>
                        <a:t>(</a:t>
                      </a:r>
                      <a:r>
                        <a:rPr lang="zh-TW" sz="1800" kern="100" dirty="0">
                          <a:effectLst/>
                          <a:latin typeface="微軟正黑體" panose="020B0604030504040204" pitchFamily="34" charset="-120"/>
                          <a:ea typeface="微軟正黑體" panose="020B0604030504040204" pitchFamily="34" charset="-120"/>
                        </a:rPr>
                        <a:t>信任</a:t>
                      </a:r>
                      <a:r>
                        <a:rPr lang="en-US" sz="1800" kern="100" dirty="0">
                          <a:effectLst/>
                          <a:latin typeface="微軟正黑體" panose="020B0604030504040204" pitchFamily="34" charset="-120"/>
                          <a:ea typeface="微軟正黑體" panose="020B0604030504040204" pitchFamily="34" charset="-120"/>
                        </a:rPr>
                        <a:t>), </a:t>
                      </a:r>
                      <a:endParaRPr lang="en-US" sz="1800" kern="100" dirty="0" smtClean="0">
                        <a:effectLst/>
                        <a:latin typeface="微軟正黑體" panose="020B0604030504040204" pitchFamily="34" charset="-120"/>
                        <a:ea typeface="微軟正黑體" panose="020B0604030504040204" pitchFamily="34" charset="-120"/>
                      </a:endParaRPr>
                    </a:p>
                    <a:p>
                      <a:pPr>
                        <a:spcAft>
                          <a:spcPts val="0"/>
                        </a:spcAft>
                      </a:pPr>
                      <a:r>
                        <a:rPr lang="en-US" sz="1800" kern="100" dirty="0" smtClean="0">
                          <a:effectLst/>
                          <a:latin typeface="微軟正黑體" panose="020B0604030504040204" pitchFamily="34" charset="-120"/>
                          <a:ea typeface="微軟正黑體" panose="020B0604030504040204" pitchFamily="34" charset="-120"/>
                        </a:rPr>
                        <a:t>automation</a:t>
                      </a:r>
                      <a:r>
                        <a:rPr lang="en-US" sz="1800" kern="100" dirty="0">
                          <a:effectLst/>
                          <a:latin typeface="微軟正黑體" panose="020B0604030504040204" pitchFamily="34" charset="-120"/>
                          <a:ea typeface="微軟正黑體" panose="020B0604030504040204" pitchFamily="34" charset="-120"/>
                        </a:rPr>
                        <a:t>(</a:t>
                      </a:r>
                      <a:r>
                        <a:rPr lang="zh-TW" sz="1800" kern="100" dirty="0">
                          <a:effectLst/>
                          <a:latin typeface="微軟正黑體" panose="020B0604030504040204" pitchFamily="34" charset="-120"/>
                          <a:ea typeface="微軟正黑體" panose="020B0604030504040204" pitchFamily="34" charset="-120"/>
                        </a:rPr>
                        <a:t>自動化</a:t>
                      </a:r>
                      <a:r>
                        <a:rPr lang="en-US" sz="1800" kern="100" dirty="0">
                          <a:effectLst/>
                          <a:latin typeface="微軟正黑體" panose="020B0604030504040204" pitchFamily="34" charset="-120"/>
                          <a:ea typeface="微軟正黑體" panose="020B0604030504040204" pitchFamily="34" charset="-120"/>
                        </a:rPr>
                        <a:t>), driving(</a:t>
                      </a:r>
                      <a:r>
                        <a:rPr lang="zh-TW" sz="1800" kern="100" dirty="0">
                          <a:effectLst/>
                          <a:latin typeface="微軟正黑體" panose="020B0604030504040204" pitchFamily="34" charset="-120"/>
                          <a:ea typeface="微軟正黑體" panose="020B0604030504040204" pitchFamily="34" charset="-120"/>
                        </a:rPr>
                        <a:t>駕駛</a:t>
                      </a:r>
                      <a:r>
                        <a:rPr lang="en-US" sz="1800" kern="100" dirty="0">
                          <a:effectLst/>
                          <a:latin typeface="微軟正黑體" panose="020B0604030504040204" pitchFamily="34" charset="-120"/>
                          <a:ea typeface="微軟正黑體" panose="020B0604030504040204" pitchFamily="34" charset="-120"/>
                        </a:rPr>
                        <a:t>), </a:t>
                      </a:r>
                      <a:endParaRPr lang="en-US" sz="1800" kern="100" dirty="0" smtClean="0">
                        <a:effectLst/>
                        <a:latin typeface="微軟正黑體" panose="020B0604030504040204" pitchFamily="34" charset="-120"/>
                        <a:ea typeface="微軟正黑體" panose="020B0604030504040204" pitchFamily="34" charset="-120"/>
                      </a:endParaRPr>
                    </a:p>
                    <a:p>
                      <a:pPr>
                        <a:spcAft>
                          <a:spcPts val="0"/>
                        </a:spcAft>
                      </a:pPr>
                      <a:r>
                        <a:rPr lang="en-US" sz="1800" kern="100" dirty="0" smtClean="0">
                          <a:effectLst/>
                          <a:latin typeface="微軟正黑體" panose="020B0604030504040204" pitchFamily="34" charset="-120"/>
                          <a:ea typeface="微軟正黑體" panose="020B0604030504040204" pitchFamily="34" charset="-120"/>
                        </a:rPr>
                        <a:t>acceptance</a:t>
                      </a:r>
                      <a:r>
                        <a:rPr lang="en-US" sz="1800" kern="100" dirty="0">
                          <a:effectLst/>
                          <a:latin typeface="微軟正黑體" panose="020B0604030504040204" pitchFamily="34" charset="-120"/>
                          <a:ea typeface="微軟正黑體" panose="020B0604030504040204" pitchFamily="34" charset="-120"/>
                        </a:rPr>
                        <a:t>(</a:t>
                      </a:r>
                      <a:r>
                        <a:rPr lang="zh-TW" sz="1800" kern="100" dirty="0">
                          <a:effectLst/>
                          <a:latin typeface="微軟正黑體" panose="020B0604030504040204" pitchFamily="34" charset="-120"/>
                          <a:ea typeface="微軟正黑體" panose="020B0604030504040204" pitchFamily="34" charset="-120"/>
                        </a:rPr>
                        <a:t>驗收</a:t>
                      </a:r>
                      <a:r>
                        <a:rPr lang="en-US" sz="1800" kern="100" dirty="0">
                          <a:effectLst/>
                          <a:latin typeface="微軟正黑體" panose="020B0604030504040204" pitchFamily="34" charset="-120"/>
                          <a:ea typeface="微軟正黑體" panose="020B0604030504040204" pitchFamily="34" charset="-120"/>
                        </a:rPr>
                        <a:t>).</a:t>
                      </a:r>
                      <a:endParaRPr lang="zh-TW" sz="18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r>
              <a:tr h="2800859">
                <a:tc>
                  <a:txBody>
                    <a:bodyPr/>
                    <a:lstStyle/>
                    <a:p>
                      <a:pPr>
                        <a:spcAft>
                          <a:spcPts val="0"/>
                        </a:spcAft>
                      </a:pPr>
                      <a:r>
                        <a:rPr lang="en-US"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A hierarchical framework to analyze shared control conflicts between human and machine</a:t>
                      </a:r>
                    </a:p>
                    <a:p>
                      <a:pPr>
                        <a:spcAft>
                          <a:spcPts val="0"/>
                        </a:spcAft>
                      </a:pPr>
                      <a:r>
                        <a:rPr lang="zh-TW" altLang="en-US"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用於分析人機之間共享控制衝突的分層框架</a:t>
                      </a:r>
                    </a:p>
                    <a:p>
                      <a:pPr>
                        <a:spcAft>
                          <a:spcPts val="0"/>
                        </a:spcAft>
                      </a:pPr>
                      <a:endParaRPr lang="zh-TW" sz="18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c>
                  <a:txBody>
                    <a:bodyPr/>
                    <a:lstStyle/>
                    <a:p>
                      <a:pPr>
                        <a:spcAft>
                          <a:spcPts val="0"/>
                        </a:spcAft>
                      </a:pPr>
                      <a:r>
                        <a:rPr lang="en-US"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Itoh, M., </a:t>
                      </a:r>
                      <a:r>
                        <a:rPr lang="en-US" altLang="zh-TW" sz="1800" kern="100" dirty="0" err="1" smtClean="0">
                          <a:effectLst/>
                          <a:latin typeface="微軟正黑體" panose="020B0604030504040204" pitchFamily="34" charset="-120"/>
                          <a:ea typeface="微軟正黑體" panose="020B0604030504040204" pitchFamily="34" charset="-120"/>
                          <a:cs typeface="Times New Roman" panose="02020603050405020304" pitchFamily="18" charset="0"/>
                        </a:rPr>
                        <a:t>Flemisch</a:t>
                      </a:r>
                      <a:r>
                        <a:rPr lang="en-US"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 F., &amp; </a:t>
                      </a:r>
                      <a:r>
                        <a:rPr lang="en-US" altLang="zh-TW" sz="1800" kern="100" dirty="0" err="1" smtClean="0">
                          <a:effectLst/>
                          <a:latin typeface="微軟正黑體" panose="020B0604030504040204" pitchFamily="34" charset="-120"/>
                          <a:ea typeface="微軟正黑體" panose="020B0604030504040204" pitchFamily="34" charset="-120"/>
                          <a:cs typeface="Times New Roman" panose="02020603050405020304" pitchFamily="18" charset="0"/>
                        </a:rPr>
                        <a:t>Abbink</a:t>
                      </a:r>
                      <a:r>
                        <a:rPr lang="en-US"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 D. (2016). IFAC-</a:t>
                      </a:r>
                      <a:r>
                        <a:rPr lang="en-US" altLang="zh-TW" sz="1800" kern="100" dirty="0" err="1" smtClean="0">
                          <a:effectLst/>
                          <a:latin typeface="微軟正黑體" panose="020B0604030504040204" pitchFamily="34" charset="-120"/>
                          <a:ea typeface="微軟正黑體" panose="020B0604030504040204" pitchFamily="34" charset="-120"/>
                          <a:cs typeface="Times New Roman" panose="02020603050405020304" pitchFamily="18" charset="0"/>
                        </a:rPr>
                        <a:t>PapersOnLine</a:t>
                      </a:r>
                      <a:r>
                        <a:rPr lang="en-US"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 49(19), 96-101.</a:t>
                      </a:r>
                      <a:endParaRPr lang="zh-TW" sz="18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nSpc>
                          <a:spcPct val="120000"/>
                        </a:lnSpc>
                        <a:spcAft>
                          <a:spcPts val="0"/>
                        </a:spcAft>
                      </a:pPr>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人與機器之間的衝突：如何檢測並解決它們？提出了一種理論框架，該框架受分層任務分析的啟發，確定了五個可能的衝突源：意圖，信息收集，信息處理，決策和行動實施。</a:t>
                      </a:r>
                      <a:endParaRPr lang="zh-TW" sz="1800" kern="100" dirty="0">
                        <a:solidFill>
                          <a:schemeClr val="dk1"/>
                        </a:solidFill>
                        <a:effectLst/>
                        <a:latin typeface="微軟正黑體" panose="020B0604030504040204" pitchFamily="34" charset="-120"/>
                        <a:ea typeface="微軟正黑體" panose="020B0604030504040204" pitchFamily="34" charset="-120"/>
                        <a:cs typeface="+mn-cs"/>
                      </a:endParaRPr>
                    </a:p>
                  </a:txBody>
                  <a:tcPr marL="68580" marR="68580" marT="0" marB="0">
                    <a:solidFill>
                      <a:schemeClr val="accent6">
                        <a:lumMod val="60000"/>
                        <a:lumOff val="40000"/>
                      </a:schemeClr>
                    </a:solidFill>
                  </a:tcPr>
                </a:tc>
                <a:tc>
                  <a:txBody>
                    <a:bodyPr/>
                    <a:lstStyle/>
                    <a:p>
                      <a:pPr>
                        <a:spcAft>
                          <a:spcPts val="0"/>
                        </a:spcAft>
                      </a:pPr>
                      <a:r>
                        <a:rPr lang="en-US"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Automation</a:t>
                      </a:r>
                      <a:r>
                        <a:rPr lang="zh-TW" altLang="en-US"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自動化</a:t>
                      </a:r>
                    </a:p>
                    <a:p>
                      <a:pPr>
                        <a:spcAft>
                          <a:spcPts val="0"/>
                        </a:spcAft>
                      </a:pPr>
                      <a:r>
                        <a:rPr lang="en-US"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Shared Control</a:t>
                      </a:r>
                      <a:r>
                        <a:rPr lang="zh-TW" altLang="en-US"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共享控制</a:t>
                      </a:r>
                    </a:p>
                    <a:p>
                      <a:pPr>
                        <a:spcAft>
                          <a:spcPts val="0"/>
                        </a:spcAft>
                      </a:pPr>
                      <a:r>
                        <a:rPr lang="en-US"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Human-Machine Cooperation</a:t>
                      </a:r>
                      <a:r>
                        <a:rPr lang="zh-TW" altLang="en-US"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人機合作</a:t>
                      </a:r>
                    </a:p>
                    <a:p>
                      <a:pPr>
                        <a:spcAft>
                          <a:spcPts val="0"/>
                        </a:spcAft>
                      </a:pPr>
                      <a:r>
                        <a:rPr lang="en-US"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Conflict</a:t>
                      </a:r>
                      <a:r>
                        <a:rPr lang="zh-TW" altLang="en-US"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衝突</a:t>
                      </a:r>
                    </a:p>
                    <a:p>
                      <a:pPr>
                        <a:spcAft>
                          <a:spcPts val="0"/>
                        </a:spcAft>
                      </a:pPr>
                      <a:r>
                        <a:rPr lang="en-US"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Safety</a:t>
                      </a:r>
                      <a:r>
                        <a:rPr lang="zh-TW" altLang="en-US"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安全</a:t>
                      </a:r>
                    </a:p>
                    <a:p>
                      <a:pPr>
                        <a:spcAft>
                          <a:spcPts val="0"/>
                        </a:spcAft>
                      </a:pPr>
                      <a:r>
                        <a:rPr lang="en-US"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Automobile</a:t>
                      </a:r>
                      <a:r>
                        <a:rPr lang="zh-TW" altLang="en-US"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汽車</a:t>
                      </a:r>
                    </a:p>
                    <a:p>
                      <a:pPr>
                        <a:spcAft>
                          <a:spcPts val="0"/>
                        </a:spcAft>
                      </a:pPr>
                      <a:r>
                        <a:rPr lang="en-US"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Aviation</a:t>
                      </a:r>
                      <a:r>
                        <a:rPr lang="zh-TW" altLang="en-US"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航空</a:t>
                      </a:r>
                    </a:p>
                    <a:p>
                      <a:pPr>
                        <a:spcAft>
                          <a:spcPts val="0"/>
                        </a:spcAft>
                      </a:pPr>
                      <a:r>
                        <a:rPr lang="en-US"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Teleoperation</a:t>
                      </a:r>
                      <a:r>
                        <a:rPr lang="zh-TW" altLang="en-US"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遠端操作</a:t>
                      </a:r>
                    </a:p>
                    <a:p>
                      <a:pPr>
                        <a:spcAft>
                          <a:spcPts val="0"/>
                        </a:spcAft>
                      </a:pPr>
                      <a:endParaRPr lang="zh-TW" sz="18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r>
            </a:tbl>
          </a:graphicData>
        </a:graphic>
      </p:graphicFrame>
    </p:spTree>
    <p:extLst>
      <p:ext uri="{BB962C8B-B14F-4D97-AF65-F5344CB8AC3E}">
        <p14:creationId xmlns:p14="http://schemas.microsoft.com/office/powerpoint/2010/main" val="26085428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2"/>
          </p:nvPr>
        </p:nvSpPr>
        <p:spPr/>
        <p:txBody>
          <a:bodyPr/>
          <a:lstStyle/>
          <a:p>
            <a:fld id="{044FB8EC-8959-441E-ADB3-308DB1B5389D}" type="slidenum">
              <a:rPr lang="zh-TW" altLang="en-US" smtClean="0"/>
              <a:t>22</a:t>
            </a:fld>
            <a:endParaRPr lang="zh-TW" altLang="en-US"/>
          </a:p>
        </p:txBody>
      </p:sp>
      <p:graphicFrame>
        <p:nvGraphicFramePr>
          <p:cNvPr id="8" name="表格 7"/>
          <p:cNvGraphicFramePr>
            <a:graphicFrameLocks noGrp="1"/>
          </p:cNvGraphicFramePr>
          <p:nvPr>
            <p:extLst>
              <p:ext uri="{D42A27DB-BD31-4B8C-83A1-F6EECF244321}">
                <p14:modId xmlns:p14="http://schemas.microsoft.com/office/powerpoint/2010/main" val="937442054"/>
              </p:ext>
            </p:extLst>
          </p:nvPr>
        </p:nvGraphicFramePr>
        <p:xfrm>
          <a:off x="295908" y="80136"/>
          <a:ext cx="11238866" cy="6516879"/>
        </p:xfrm>
        <a:graphic>
          <a:graphicData uri="http://schemas.openxmlformats.org/drawingml/2006/table">
            <a:tbl>
              <a:tblPr firstRow="1" firstCol="1" bandRow="1">
                <a:tableStyleId>{5C22544A-7EE6-4342-B048-85BDC9FD1C3A}</a:tableStyleId>
              </a:tblPr>
              <a:tblGrid>
                <a:gridCol w="2623584"/>
                <a:gridCol w="2700258"/>
                <a:gridCol w="3010227"/>
                <a:gridCol w="2904797"/>
              </a:tblGrid>
              <a:tr h="531966">
                <a:tc>
                  <a:txBody>
                    <a:bodyPr/>
                    <a:lstStyle/>
                    <a:p>
                      <a:pPr>
                        <a:spcAft>
                          <a:spcPts val="0"/>
                        </a:spcAft>
                      </a:pPr>
                      <a:r>
                        <a:rPr lang="zh-TW" sz="1800" kern="100" dirty="0">
                          <a:effectLst/>
                          <a:latin typeface="微軟正黑體" panose="020B0604030504040204" pitchFamily="34" charset="-120"/>
                          <a:ea typeface="微軟正黑體" panose="020B0604030504040204" pitchFamily="34" charset="-120"/>
                        </a:rPr>
                        <a:t>題目</a:t>
                      </a:r>
                      <a:endParaRPr lang="zh-TW" sz="18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c>
                  <a:txBody>
                    <a:bodyPr/>
                    <a:lstStyle/>
                    <a:p>
                      <a:pPr>
                        <a:spcAft>
                          <a:spcPts val="0"/>
                        </a:spcAft>
                      </a:pPr>
                      <a:r>
                        <a:rPr lang="zh-TW" sz="1800" kern="100" dirty="0" smtClean="0">
                          <a:effectLst/>
                          <a:latin typeface="微軟正黑體" panose="020B0604030504040204" pitchFamily="34" charset="-120"/>
                          <a:ea typeface="微軟正黑體" panose="020B0604030504040204" pitchFamily="34" charset="-120"/>
                        </a:rPr>
                        <a:t>作者</a:t>
                      </a:r>
                      <a:r>
                        <a:rPr lang="en-US" altLang="zh-TW" sz="1800" kern="100" dirty="0" smtClean="0">
                          <a:effectLst/>
                          <a:latin typeface="微軟正黑體" panose="020B0604030504040204" pitchFamily="34" charset="-120"/>
                          <a:ea typeface="微軟正黑體" panose="020B0604030504040204" pitchFamily="34" charset="-120"/>
                        </a:rPr>
                        <a:t>/</a:t>
                      </a:r>
                      <a:r>
                        <a:rPr lang="zh-TW" sz="1800" kern="100" dirty="0" smtClean="0">
                          <a:effectLst/>
                          <a:latin typeface="微軟正黑體" panose="020B0604030504040204" pitchFamily="34" charset="-120"/>
                          <a:ea typeface="微軟正黑體" panose="020B0604030504040204" pitchFamily="34" charset="-120"/>
                        </a:rPr>
                        <a:t>期刊</a:t>
                      </a:r>
                      <a:endParaRPr lang="zh-TW" sz="18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微軟正黑體" panose="020B0604030504040204" pitchFamily="34" charset="-120"/>
                          <a:ea typeface="微軟正黑體" panose="020B0604030504040204" pitchFamily="34" charset="-120"/>
                        </a:rPr>
                        <a:t> </a:t>
                      </a:r>
                      <a:r>
                        <a:rPr lang="zh-TW" altLang="en-US" sz="1800" kern="100" dirty="0" smtClean="0">
                          <a:effectLst/>
                          <a:latin typeface="微軟正黑體" panose="020B0604030504040204" pitchFamily="34" charset="-120"/>
                          <a:ea typeface="微軟正黑體" panose="020B0604030504040204" pitchFamily="34" charset="-120"/>
                        </a:rPr>
                        <a:t>摘要</a:t>
                      </a:r>
                      <a:endParaRPr lang="zh-TW"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endParaRPr>
                    </a:p>
                    <a:p>
                      <a:pPr>
                        <a:spcAft>
                          <a:spcPts val="0"/>
                        </a:spcAft>
                      </a:pPr>
                      <a:endParaRPr lang="zh-TW" sz="18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c>
                  <a:txBody>
                    <a:bodyPr/>
                    <a:lstStyle/>
                    <a:p>
                      <a:pPr>
                        <a:spcAft>
                          <a:spcPts val="0"/>
                        </a:spcAft>
                      </a:pPr>
                      <a:r>
                        <a:rPr lang="en-US" sz="1800" kern="100">
                          <a:effectLst/>
                          <a:latin typeface="微軟正黑體" panose="020B0604030504040204" pitchFamily="34" charset="-120"/>
                          <a:ea typeface="微軟正黑體" panose="020B0604030504040204" pitchFamily="34" charset="-120"/>
                        </a:rPr>
                        <a:t>Keywords</a:t>
                      </a:r>
                      <a:endParaRPr lang="zh-TW" sz="1800" kern="100">
                        <a:effectLst/>
                        <a:latin typeface="微軟正黑體" panose="020B0604030504040204" pitchFamily="34" charset="-120"/>
                        <a:ea typeface="微軟正黑體" panose="020B0604030504040204" pitchFamily="34" charset="-120"/>
                      </a:endParaRPr>
                    </a:p>
                    <a:p>
                      <a:pPr>
                        <a:spcAft>
                          <a:spcPts val="0"/>
                        </a:spcAft>
                      </a:pPr>
                      <a:r>
                        <a:rPr lang="en-US" sz="1800" kern="100">
                          <a:effectLst/>
                          <a:latin typeface="微軟正黑體" panose="020B0604030504040204" pitchFamily="34" charset="-120"/>
                          <a:ea typeface="微軟正黑體" panose="020B0604030504040204" pitchFamily="34" charset="-120"/>
                        </a:rPr>
                        <a:t> </a:t>
                      </a:r>
                      <a:endParaRPr lang="zh-TW" sz="18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r>
              <a:tr h="2676399">
                <a:tc>
                  <a:txBody>
                    <a:bodyPr/>
                    <a:lstStyle/>
                    <a:p>
                      <a:pPr>
                        <a:spcAft>
                          <a:spcPts val="0"/>
                        </a:spcAft>
                      </a:pPr>
                      <a:r>
                        <a:rPr lang="en-US" sz="1800" kern="100" dirty="0" smtClean="0">
                          <a:effectLst/>
                          <a:latin typeface="微軟正黑體" panose="020B0604030504040204" pitchFamily="34" charset="-120"/>
                          <a:ea typeface="微軟正黑體" panose="020B0604030504040204" pitchFamily="34" charset="-120"/>
                        </a:rPr>
                        <a:t>investigating the Importance of Trust on Adopting an Autonomous Vehicle</a:t>
                      </a:r>
                    </a:p>
                    <a:p>
                      <a:pPr>
                        <a:spcAft>
                          <a:spcPts val="0"/>
                        </a:spcAft>
                      </a:pPr>
                      <a:r>
                        <a:rPr lang="zh-TW" altLang="en-US" sz="1800" kern="100" dirty="0" smtClean="0">
                          <a:effectLst/>
                          <a:latin typeface="微軟正黑體" panose="020B0604030504040204" pitchFamily="34" charset="-120"/>
                          <a:ea typeface="微軟正黑體" panose="020B0604030504040204" pitchFamily="34" charset="-120"/>
                        </a:rPr>
                        <a:t>調查信任對採用自動駕駛汽車的重要性</a:t>
                      </a:r>
                      <a:endParaRPr lang="zh-TW" altLang="en-US" sz="1800" kern="100" dirty="0">
                        <a:effectLst/>
                        <a:latin typeface="微軟正黑體" panose="020B0604030504040204" pitchFamily="34" charset="-120"/>
                        <a:ea typeface="微軟正黑體" panose="020B0604030504040204" pitchFamily="34" charset="-120"/>
                      </a:endParaRPr>
                    </a:p>
                  </a:txBody>
                  <a:tcPr marL="68580" marR="68580" marT="0" marB="0">
                    <a:solidFill>
                      <a:schemeClr val="accent6">
                        <a:lumMod val="60000"/>
                        <a:lumOff val="40000"/>
                      </a:schemeClr>
                    </a:solidFill>
                  </a:tcPr>
                </a:tc>
                <a:tc>
                  <a:txBody>
                    <a:bodyPr/>
                    <a:lstStyle/>
                    <a:p>
                      <a:pPr>
                        <a:spcAft>
                          <a:spcPts val="0"/>
                        </a:spcAft>
                      </a:pPr>
                      <a:r>
                        <a:rPr lang="en-US"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Choi, J. K., &amp; Ji, Y. G. (2015). Investigating the importance of trust on adopting an autonomous vehicle. International Journal of Human-Computer Interaction, 31(10), 692-702</a:t>
                      </a:r>
                      <a:endParaRPr lang="zh-TW" sz="18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nSpc>
                          <a:spcPct val="120000"/>
                        </a:lnSpc>
                        <a:spcAft>
                          <a:spcPts val="0"/>
                        </a:spcAft>
                      </a:pPr>
                      <a:r>
                        <a:rPr lang="en-US" sz="1800" kern="100" dirty="0">
                          <a:effectLst/>
                          <a:latin typeface="微軟正黑體" panose="020B0604030504040204" pitchFamily="34" charset="-120"/>
                          <a:ea typeface="微軟正黑體" panose="020B0604030504040204" pitchFamily="34" charset="-120"/>
                        </a:rPr>
                        <a:t> </a:t>
                      </a:r>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研究的目的是研究用戶對自動駕駛汽車的採用情況，並調查哪些因素促使人們信任自動駕駛汽車</a:t>
                      </a:r>
                      <a:endParaRPr lang="zh-TW" sz="1800" kern="100" dirty="0">
                        <a:solidFill>
                          <a:schemeClr val="dk1"/>
                        </a:solidFill>
                        <a:effectLst/>
                        <a:latin typeface="微軟正黑體" panose="020B0604030504040204" pitchFamily="34" charset="-120"/>
                        <a:ea typeface="微軟正黑體" panose="020B0604030504040204" pitchFamily="34" charset="-120"/>
                        <a:cs typeface="+mn-cs"/>
                      </a:endParaRPr>
                    </a:p>
                  </a:txBody>
                  <a:tcPr marL="68580" marR="68580" marT="0" marB="0">
                    <a:solidFill>
                      <a:schemeClr val="accent6">
                        <a:lumMod val="60000"/>
                        <a:lumOff val="40000"/>
                      </a:schemeClr>
                    </a:solidFill>
                  </a:tcPr>
                </a:tc>
                <a:tc>
                  <a:txBody>
                    <a:bodyPr/>
                    <a:lstStyle/>
                    <a:p>
                      <a:pPr>
                        <a:spcAft>
                          <a:spcPts val="0"/>
                        </a:spcAft>
                      </a:pPr>
                      <a:r>
                        <a:rPr lang="en-US" sz="1800" kern="100" dirty="0" smtClean="0">
                          <a:effectLst/>
                          <a:latin typeface="微軟正黑體" panose="020B0604030504040204" pitchFamily="34" charset="-120"/>
                          <a:ea typeface="微軟正黑體" panose="020B0604030504040204" pitchFamily="34" charset="-120"/>
                        </a:rPr>
                        <a:t>Autonomous vehicles 、 Trust 、 Visual feedback 、 HMI 、 Driving simulator</a:t>
                      </a:r>
                    </a:p>
                    <a:p>
                      <a:pPr>
                        <a:spcAft>
                          <a:spcPts val="0"/>
                        </a:spcAft>
                      </a:pPr>
                      <a:r>
                        <a:rPr lang="zh-TW" altLang="en-US" sz="1800" kern="100" dirty="0" smtClean="0">
                          <a:effectLst/>
                          <a:latin typeface="微軟正黑體" panose="020B0604030504040204" pitchFamily="34" charset="-120"/>
                          <a:ea typeface="微軟正黑體" panose="020B0604030504040204" pitchFamily="34" charset="-120"/>
                        </a:rPr>
                        <a:t>自動駕駛汽車、信任、視覺反饋、人機界面、駕駛模擬器</a:t>
                      </a:r>
                      <a:endParaRPr lang="zh-TW" altLang="en-US" sz="1800" kern="100" dirty="0">
                        <a:effectLst/>
                        <a:latin typeface="微軟正黑體" panose="020B0604030504040204" pitchFamily="34" charset="-120"/>
                        <a:ea typeface="微軟正黑體" panose="020B0604030504040204" pitchFamily="34" charset="-120"/>
                      </a:endParaRPr>
                    </a:p>
                  </a:txBody>
                  <a:tcPr marL="68580" marR="68580" marT="0" marB="0">
                    <a:solidFill>
                      <a:schemeClr val="accent6">
                        <a:lumMod val="60000"/>
                        <a:lumOff val="40000"/>
                      </a:schemeClr>
                    </a:solidFill>
                  </a:tcPr>
                </a:tc>
              </a:tr>
              <a:tr h="2800859">
                <a:tc>
                  <a:txBody>
                    <a:bodyPr/>
                    <a:lstStyle/>
                    <a:p>
                      <a:pPr>
                        <a:spcAft>
                          <a:spcPts val="0"/>
                        </a:spcAft>
                      </a:pPr>
                      <a:r>
                        <a:rPr lang="en-US"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The contribution of driving with friends to young drivers’ intention to take risks: An expansion of the theory of planned behavior</a:t>
                      </a:r>
                    </a:p>
                    <a:p>
                      <a:pPr>
                        <a:spcAft>
                          <a:spcPts val="0"/>
                        </a:spcAft>
                      </a:pPr>
                      <a:r>
                        <a:rPr lang="zh-TW" altLang="en-US"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與朋友一起駕駛對年輕駕駛員的冒險意願的貢獻：計劃行為理論的擴展</a:t>
                      </a:r>
                    </a:p>
                    <a:p>
                      <a:pPr>
                        <a:spcAft>
                          <a:spcPts val="0"/>
                        </a:spcAft>
                      </a:pPr>
                      <a:endParaRPr lang="zh-TW" sz="18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c>
                  <a:txBody>
                    <a:bodyPr/>
                    <a:lstStyle/>
                    <a:p>
                      <a:pPr>
                        <a:spcAft>
                          <a:spcPts val="0"/>
                        </a:spcAft>
                      </a:pPr>
                      <a:r>
                        <a:rPr lang="en-US"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Guggenheim, N., </a:t>
                      </a:r>
                      <a:r>
                        <a:rPr lang="en-US" altLang="zh-TW" sz="1800" kern="100" dirty="0" err="1" smtClean="0">
                          <a:effectLst/>
                          <a:latin typeface="微軟正黑體" panose="020B0604030504040204" pitchFamily="34" charset="-120"/>
                          <a:ea typeface="微軟正黑體" panose="020B0604030504040204" pitchFamily="34" charset="-120"/>
                          <a:cs typeface="Times New Roman" panose="02020603050405020304" pitchFamily="18" charset="0"/>
                        </a:rPr>
                        <a:t>Taubman</a:t>
                      </a:r>
                      <a:r>
                        <a:rPr lang="en-US"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–Ben-Ari, O., &amp; Ben-</a:t>
                      </a:r>
                      <a:r>
                        <a:rPr lang="en-US" altLang="zh-TW" sz="1800" kern="100" dirty="0" err="1" smtClean="0">
                          <a:effectLst/>
                          <a:latin typeface="微軟正黑體" panose="020B0604030504040204" pitchFamily="34" charset="-120"/>
                          <a:ea typeface="微軟正黑體" panose="020B0604030504040204" pitchFamily="34" charset="-120"/>
                          <a:cs typeface="Times New Roman" panose="02020603050405020304" pitchFamily="18" charset="0"/>
                        </a:rPr>
                        <a:t>Artzi</a:t>
                      </a:r>
                      <a:r>
                        <a:rPr lang="en-US"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 E. (2020). Accident Analysis &amp; Prevention, 139, 105489.</a:t>
                      </a:r>
                      <a:endParaRPr lang="zh-TW" sz="18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nSpc>
                          <a:spcPct val="120000"/>
                        </a:lnSpc>
                        <a:spcAft>
                          <a:spcPts val="0"/>
                        </a:spcAft>
                      </a:pPr>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年輕駕駛和他們的同齡人之間的互動，可能有助於增加或減少風險魯莽，不僅對車內的每個人，也可能影響到其他道路使用者，因此值得深入研究</a:t>
                      </a:r>
                      <a:endParaRPr lang="zh-TW" sz="1800" kern="100" dirty="0">
                        <a:solidFill>
                          <a:schemeClr val="dk1"/>
                        </a:solidFill>
                        <a:effectLst/>
                        <a:latin typeface="微軟正黑體" panose="020B0604030504040204" pitchFamily="34" charset="-120"/>
                        <a:ea typeface="微軟正黑體" panose="020B0604030504040204" pitchFamily="34" charset="-120"/>
                        <a:cs typeface="+mn-cs"/>
                      </a:endParaRPr>
                    </a:p>
                  </a:txBody>
                  <a:tcPr marL="68580" marR="68580" marT="0" marB="0">
                    <a:solidFill>
                      <a:schemeClr val="accent6">
                        <a:lumMod val="60000"/>
                        <a:lumOff val="40000"/>
                      </a:schemeClr>
                    </a:solidFill>
                  </a:tcPr>
                </a:tc>
                <a:tc>
                  <a:txBody>
                    <a:bodyPr/>
                    <a:lstStyle/>
                    <a:p>
                      <a:pPr>
                        <a:spcAft>
                          <a:spcPts val="0"/>
                        </a:spcAft>
                      </a:pPr>
                      <a:r>
                        <a:rPr lang="en-US"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Young </a:t>
                      </a:r>
                      <a:r>
                        <a:rPr lang="en-US" altLang="zh-TW" sz="1800" kern="100" dirty="0" err="1" smtClean="0">
                          <a:effectLst/>
                          <a:latin typeface="微軟正黑體" panose="020B0604030504040204" pitchFamily="34" charset="-120"/>
                          <a:ea typeface="微軟正黑體" panose="020B0604030504040204" pitchFamily="34" charset="-120"/>
                          <a:cs typeface="Times New Roman" panose="02020603050405020304" pitchFamily="18" charset="0"/>
                        </a:rPr>
                        <a:t>drivers;Friends;Risky</a:t>
                      </a:r>
                      <a:r>
                        <a:rPr lang="en-US"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 </a:t>
                      </a:r>
                      <a:r>
                        <a:rPr lang="en-US" altLang="zh-TW" sz="1800" kern="100" dirty="0" err="1" smtClean="0">
                          <a:effectLst/>
                          <a:latin typeface="微軟正黑體" panose="020B0604030504040204" pitchFamily="34" charset="-120"/>
                          <a:ea typeface="微軟正黑體" panose="020B0604030504040204" pitchFamily="34" charset="-120"/>
                          <a:cs typeface="Times New Roman" panose="02020603050405020304" pitchFamily="18" charset="0"/>
                        </a:rPr>
                        <a:t>driving;Theory</a:t>
                      </a:r>
                      <a:r>
                        <a:rPr lang="en-US"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 of planned behavior</a:t>
                      </a:r>
                    </a:p>
                    <a:p>
                      <a:pPr>
                        <a:spcAft>
                          <a:spcPts val="0"/>
                        </a:spcAft>
                      </a:pPr>
                      <a:r>
                        <a:rPr lang="zh-TW" altLang="en-US"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年輕駕駛、朋友、危險駕駛、計劃行為理論</a:t>
                      </a:r>
                    </a:p>
                    <a:p>
                      <a:pPr>
                        <a:spcAft>
                          <a:spcPts val="0"/>
                        </a:spcAft>
                      </a:pPr>
                      <a:endParaRPr lang="zh-TW" sz="18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r>
            </a:tbl>
          </a:graphicData>
        </a:graphic>
      </p:graphicFrame>
    </p:spTree>
    <p:extLst>
      <p:ext uri="{BB962C8B-B14F-4D97-AF65-F5344CB8AC3E}">
        <p14:creationId xmlns:p14="http://schemas.microsoft.com/office/powerpoint/2010/main" val="35295259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頁尾版面配置區 1"/>
          <p:cNvSpPr>
            <a:spLocks noGrp="1"/>
          </p:cNvSpPr>
          <p:nvPr>
            <p:ph type="ftr" sz="quarter" idx="11"/>
          </p:nvPr>
        </p:nvSpPr>
        <p:spPr/>
        <p:txBody>
          <a:bodyPr/>
          <a:lstStyle/>
          <a:p>
            <a:endParaRPr lang="zh-TW" altLang="en-US"/>
          </a:p>
        </p:txBody>
      </p:sp>
      <p:sp>
        <p:nvSpPr>
          <p:cNvPr id="3" name="投影片編號版面配置區 2"/>
          <p:cNvSpPr>
            <a:spLocks noGrp="1"/>
          </p:cNvSpPr>
          <p:nvPr>
            <p:ph type="sldNum" sz="quarter" idx="12"/>
          </p:nvPr>
        </p:nvSpPr>
        <p:spPr/>
        <p:txBody>
          <a:bodyPr/>
          <a:lstStyle/>
          <a:p>
            <a:fld id="{044FB8EC-8959-441E-ADB3-308DB1B5389D}" type="slidenum">
              <a:rPr lang="zh-TW" altLang="en-US" smtClean="0"/>
              <a:t>23</a:t>
            </a:fld>
            <a:endParaRPr lang="zh-TW" altLang="en-US"/>
          </a:p>
        </p:txBody>
      </p:sp>
      <p:graphicFrame>
        <p:nvGraphicFramePr>
          <p:cNvPr id="5" name="表格 4"/>
          <p:cNvGraphicFramePr>
            <a:graphicFrameLocks noGrp="1"/>
          </p:cNvGraphicFramePr>
          <p:nvPr>
            <p:extLst>
              <p:ext uri="{D42A27DB-BD31-4B8C-83A1-F6EECF244321}">
                <p14:modId xmlns:p14="http://schemas.microsoft.com/office/powerpoint/2010/main" val="2076943176"/>
              </p:ext>
            </p:extLst>
          </p:nvPr>
        </p:nvGraphicFramePr>
        <p:xfrm>
          <a:off x="708025" y="333375"/>
          <a:ext cx="10436224" cy="5852160"/>
        </p:xfrm>
        <a:graphic>
          <a:graphicData uri="http://schemas.openxmlformats.org/drawingml/2006/table">
            <a:tbl>
              <a:tblPr firstRow="1" bandRow="1">
                <a:tableStyleId>{5C22544A-7EE6-4342-B048-85BDC9FD1C3A}</a:tableStyleId>
              </a:tblPr>
              <a:tblGrid>
                <a:gridCol w="1964945"/>
                <a:gridCol w="8471279"/>
              </a:tblGrid>
              <a:tr h="8858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zh-TW" sz="1800" kern="100" dirty="0" smtClean="0">
                          <a:effectLst/>
                          <a:latin typeface="微軟正黑體" panose="020B0604030504040204" pitchFamily="34" charset="-120"/>
                          <a:ea typeface="微軟正黑體" panose="020B0604030504040204" pitchFamily="34" charset="-120"/>
                        </a:rPr>
                        <a:t>題目</a:t>
                      </a:r>
                      <a:endParaRPr lang="zh-TW"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endParaRPr>
                    </a:p>
                    <a:p>
                      <a:endParaRPr lang="zh-TW" altLang="en-US" dirty="0">
                        <a:latin typeface="微軟正黑體" panose="020B0604030504040204" pitchFamily="34" charset="-120"/>
                        <a:ea typeface="微軟正黑體" panose="020B0604030504040204" pitchFamily="34" charset="-120"/>
                      </a:endParaRPr>
                    </a:p>
                  </a:txBody>
                  <a:tcPr/>
                </a:tc>
                <a:tc>
                  <a:txBody>
                    <a:bodyPr/>
                    <a:lstStyle/>
                    <a:p>
                      <a:r>
                        <a:rPr lang="en-US" altLang="zh-TW" dirty="0" smtClean="0">
                          <a:latin typeface="微軟正黑體" panose="020B0604030504040204" pitchFamily="34" charset="-120"/>
                          <a:ea typeface="微軟正黑體" panose="020B0604030504040204" pitchFamily="34" charset="-120"/>
                        </a:rPr>
                        <a:t>Passenger distractions among adolescent drivers</a:t>
                      </a:r>
                    </a:p>
                    <a:p>
                      <a:r>
                        <a:rPr lang="zh-TW" altLang="en-US" dirty="0" smtClean="0">
                          <a:latin typeface="微軟正黑體" panose="020B0604030504040204" pitchFamily="34" charset="-120"/>
                          <a:ea typeface="微軟正黑體" panose="020B0604030504040204" pitchFamily="34" charset="-120"/>
                        </a:rPr>
                        <a:t>同伴乘客對青少年駕駛之干擾</a:t>
                      </a:r>
                    </a:p>
                    <a:p>
                      <a:endParaRPr lang="zh-TW" altLang="en-US" dirty="0">
                        <a:latin typeface="微軟正黑體" panose="020B0604030504040204" pitchFamily="34" charset="-120"/>
                        <a:ea typeface="微軟正黑體" panose="020B0604030504040204" pitchFamily="34" charset="-120"/>
                      </a:endParaRP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zh-TW" sz="1800" kern="100" dirty="0" smtClean="0">
                          <a:effectLst/>
                          <a:latin typeface="微軟正黑體" panose="020B0604030504040204" pitchFamily="34" charset="-120"/>
                          <a:ea typeface="微軟正黑體" panose="020B0604030504040204" pitchFamily="34" charset="-120"/>
                        </a:rPr>
                        <a:t>作者</a:t>
                      </a:r>
                      <a:r>
                        <a:rPr lang="en-US" altLang="zh-TW" sz="1800" kern="100" dirty="0" smtClean="0">
                          <a:effectLst/>
                          <a:latin typeface="微軟正黑體" panose="020B0604030504040204" pitchFamily="34" charset="-120"/>
                          <a:ea typeface="微軟正黑體" panose="020B0604030504040204" pitchFamily="34" charset="-120"/>
                        </a:rPr>
                        <a:t>/</a:t>
                      </a:r>
                      <a:r>
                        <a:rPr lang="zh-TW" altLang="zh-TW" sz="1800" kern="100" dirty="0" smtClean="0">
                          <a:effectLst/>
                          <a:latin typeface="微軟正黑體" panose="020B0604030504040204" pitchFamily="34" charset="-120"/>
                          <a:ea typeface="微軟正黑體" panose="020B0604030504040204" pitchFamily="34" charset="-120"/>
                        </a:rPr>
                        <a:t>期刊</a:t>
                      </a:r>
                      <a:endParaRPr lang="zh-TW"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endParaRPr>
                    </a:p>
                    <a:p>
                      <a:endParaRPr lang="zh-TW" altLang="en-US" dirty="0">
                        <a:latin typeface="微軟正黑體" panose="020B0604030504040204" pitchFamily="34" charset="-120"/>
                        <a:ea typeface="微軟正黑體" panose="020B0604030504040204" pitchFamily="34" charset="-120"/>
                      </a:endParaRPr>
                    </a:p>
                  </a:txBody>
                  <a:tcPr/>
                </a:tc>
                <a:tc>
                  <a:txBody>
                    <a:bodyPr/>
                    <a:lstStyle/>
                    <a:p>
                      <a:r>
                        <a:rPr lang="en-US" altLang="zh-TW" dirty="0" smtClean="0">
                          <a:latin typeface="微軟正黑體" panose="020B0604030504040204" pitchFamily="34" charset="-120"/>
                          <a:ea typeface="微軟正黑體" panose="020B0604030504040204" pitchFamily="34" charset="-120"/>
                        </a:rPr>
                        <a:t>Heck, K. E., &amp; Carlos, R. M. (2008). Journal of safety research, 39(4), 437-443.</a:t>
                      </a:r>
                    </a:p>
                    <a:p>
                      <a:endParaRPr lang="zh-TW" altLang="en-US" dirty="0">
                        <a:latin typeface="微軟正黑體" panose="020B0604030504040204" pitchFamily="34" charset="-120"/>
                        <a:ea typeface="微軟正黑體" panose="020B0604030504040204" pitchFamily="34" charset="-120"/>
                      </a:endParaRPr>
                    </a:p>
                  </a:txBody>
                  <a:tcPr/>
                </a:tc>
              </a:tr>
              <a:tr h="370840">
                <a:tc>
                  <a:txBody>
                    <a:bodyPr/>
                    <a:lstStyle/>
                    <a:p>
                      <a:r>
                        <a:rPr lang="zh-TW" altLang="en-US" dirty="0" smtClean="0">
                          <a:latin typeface="微軟正黑體" panose="020B0604030504040204" pitchFamily="34" charset="-120"/>
                          <a:ea typeface="微軟正黑體" panose="020B0604030504040204" pitchFamily="34" charset="-120"/>
                        </a:rPr>
                        <a:t>摘要</a:t>
                      </a:r>
                      <a:endParaRPr lang="zh-TW" altLang="en-US" dirty="0">
                        <a:latin typeface="微軟正黑體" panose="020B0604030504040204" pitchFamily="34" charset="-120"/>
                        <a:ea typeface="微軟正黑體" panose="020B0604030504040204" pitchFamily="34" charset="-120"/>
                      </a:endParaRPr>
                    </a:p>
                  </a:txBody>
                  <a:tcPr/>
                </a:tc>
                <a:tc>
                  <a:txBody>
                    <a:bodyPr/>
                    <a:lstStyle/>
                    <a:p>
                      <a:r>
                        <a:rPr lang="zh-TW" altLang="en-US" dirty="0" smtClean="0">
                          <a:latin typeface="微軟正黑體" panose="020B0604030504040204" pitchFamily="34" charset="-120"/>
                          <a:ea typeface="微軟正黑體" panose="020B0604030504040204" pitchFamily="34" charset="-120"/>
                        </a:rPr>
                        <a:t>問題： 與同伴一起開車的青少年發生撞車的風險更高。儘管乘客可能會分散駕駛員的注意力，但對於青少年駕駛員中這些分散注意力的情況卻知之甚少。</a:t>
                      </a:r>
                    </a:p>
                    <a:p>
                      <a:endParaRPr lang="zh-TW" altLang="en-US" dirty="0" smtClean="0">
                        <a:latin typeface="微軟正黑體" panose="020B0604030504040204" pitchFamily="34" charset="-120"/>
                        <a:ea typeface="微軟正黑體" panose="020B0604030504040204" pitchFamily="34" charset="-120"/>
                      </a:endParaRPr>
                    </a:p>
                    <a:p>
                      <a:r>
                        <a:rPr lang="zh-TW" altLang="en-US" dirty="0" smtClean="0">
                          <a:latin typeface="微軟正黑體" panose="020B0604030504040204" pitchFamily="34" charset="-120"/>
                          <a:ea typeface="微軟正黑體" panose="020B0604030504040204" pitchFamily="34" charset="-120"/>
                        </a:rPr>
                        <a:t>方法： 研究使用了</a:t>
                      </a:r>
                      <a:r>
                        <a:rPr lang="en-US" altLang="zh-TW" dirty="0" smtClean="0">
                          <a:latin typeface="微軟正黑體" panose="020B0604030504040204" pitchFamily="34" charset="-120"/>
                          <a:ea typeface="微軟正黑體" panose="020B0604030504040204" pitchFamily="34" charset="-120"/>
                        </a:rPr>
                        <a:t>2144</a:t>
                      </a:r>
                      <a:r>
                        <a:rPr lang="zh-TW" altLang="en-US" dirty="0" smtClean="0">
                          <a:latin typeface="微軟正黑體" panose="020B0604030504040204" pitchFamily="34" charset="-120"/>
                          <a:ea typeface="微軟正黑體" panose="020B0604030504040204" pitchFamily="34" charset="-120"/>
                        </a:rPr>
                        <a:t>名加州高中高年級學生的駕駛調查數據，以調查乘客造成的干擾。</a:t>
                      </a:r>
                    </a:p>
                    <a:p>
                      <a:endParaRPr lang="zh-TW" altLang="en-US" dirty="0" smtClean="0">
                        <a:latin typeface="微軟正黑體" panose="020B0604030504040204" pitchFamily="34" charset="-120"/>
                        <a:ea typeface="微軟正黑體" panose="020B0604030504040204" pitchFamily="34" charset="-120"/>
                      </a:endParaRPr>
                    </a:p>
                    <a:p>
                      <a:r>
                        <a:rPr lang="zh-TW" altLang="en-US" dirty="0" smtClean="0">
                          <a:latin typeface="微軟正黑體" panose="020B0604030504040204" pitchFamily="34" charset="-120"/>
                          <a:ea typeface="微軟正黑體" panose="020B0604030504040204" pitchFamily="34" charset="-120"/>
                        </a:rPr>
                        <a:t>結果： 駕車的年輕人中有</a:t>
                      </a:r>
                      <a:r>
                        <a:rPr lang="en-US" altLang="zh-TW" dirty="0" smtClean="0">
                          <a:latin typeface="微軟正黑體" panose="020B0604030504040204" pitchFamily="34" charset="-120"/>
                          <a:ea typeface="微軟正黑體" panose="020B0604030504040204" pitchFamily="34" charset="-120"/>
                        </a:rPr>
                        <a:t>38.4</a:t>
                      </a:r>
                      <a:r>
                        <a:rPr lang="zh-TW" altLang="en-US" dirty="0" smtClean="0">
                          <a:latin typeface="微軟正黑體" panose="020B0604030504040204" pitchFamily="34" charset="-120"/>
                          <a:ea typeface="微軟正黑體" panose="020B0604030504040204" pitchFamily="34" charset="-120"/>
                        </a:rPr>
                        <a:t>％的人報告自己被旅客分散了注意力。據報導，在中等至高收入學校上學的女孩和學生中，​​分心的情況更為普遍。</a:t>
                      </a:r>
                      <a:endParaRPr lang="en-US" altLang="zh-TW" dirty="0" smtClean="0">
                        <a:latin typeface="微軟正黑體" panose="020B0604030504040204" pitchFamily="34" charset="-120"/>
                        <a:ea typeface="微軟正黑體" panose="020B0604030504040204" pitchFamily="34" charset="-120"/>
                      </a:endParaRPr>
                    </a:p>
                    <a:p>
                      <a:r>
                        <a:rPr lang="zh-TW" altLang="en-US" dirty="0" smtClean="0">
                          <a:latin typeface="微軟正黑體" panose="020B0604030504040204" pitchFamily="34" charset="-120"/>
                          <a:ea typeface="微軟正黑體" panose="020B0604030504040204" pitchFamily="34" charset="-120"/>
                        </a:rPr>
                        <a:t>說話或大喊是最常報告的分散注意力的類型。</a:t>
                      </a:r>
                      <a:endParaRPr lang="en-US" altLang="zh-TW" dirty="0" smtClean="0">
                        <a:latin typeface="微軟正黑體" panose="020B0604030504040204" pitchFamily="34" charset="-120"/>
                        <a:ea typeface="微軟正黑體" panose="020B0604030504040204" pitchFamily="34" charset="-120"/>
                      </a:endParaRPr>
                    </a:p>
                    <a:p>
                      <a:r>
                        <a:rPr lang="zh-TW" altLang="en-US" dirty="0" smtClean="0">
                          <a:latin typeface="微軟正黑體" panose="020B0604030504040204" pitchFamily="34" charset="-120"/>
                          <a:ea typeface="微軟正黑體" panose="020B0604030504040204" pitchFamily="34" charset="-120"/>
                        </a:rPr>
                        <a:t>據報告，約有</a:t>
                      </a:r>
                      <a:r>
                        <a:rPr lang="en-US" altLang="zh-TW" dirty="0" smtClean="0">
                          <a:latin typeface="微軟正黑體" panose="020B0604030504040204" pitchFamily="34" charset="-120"/>
                          <a:ea typeface="微軟正黑體" panose="020B0604030504040204" pitchFamily="34" charset="-120"/>
                        </a:rPr>
                        <a:t>7.5</a:t>
                      </a:r>
                      <a:r>
                        <a:rPr lang="zh-TW" altLang="en-US" dirty="0" smtClean="0">
                          <a:latin typeface="微軟正黑體" panose="020B0604030504040204" pitchFamily="34" charset="-120"/>
                          <a:ea typeface="微軟正黑體" panose="020B0604030504040204" pitchFamily="34" charset="-120"/>
                        </a:rPr>
                        <a:t>％的分心是故意的，例如毆打或撓痒癢癢的駕駛員或試圖使用車輛的控制裝置。</a:t>
                      </a:r>
                      <a:endParaRPr lang="en-US" altLang="zh-TW" dirty="0" smtClean="0">
                        <a:latin typeface="微軟正黑體" panose="020B0604030504040204" pitchFamily="34" charset="-120"/>
                        <a:ea typeface="微軟正黑體" panose="020B0604030504040204" pitchFamily="34" charset="-120"/>
                      </a:endParaRPr>
                    </a:p>
                    <a:p>
                      <a:r>
                        <a:rPr lang="zh-TW" altLang="en-US" dirty="0" smtClean="0">
                          <a:latin typeface="微軟正黑體" panose="020B0604030504040204" pitchFamily="34" charset="-120"/>
                          <a:ea typeface="微軟正黑體" panose="020B0604030504040204" pitchFamily="34" charset="-120"/>
                        </a:rPr>
                        <a:t>飲酒後駕駛和駕駛員撞車都是報告與乘客相關的注意力分散的重要預兆。</a:t>
                      </a:r>
                    </a:p>
                    <a:p>
                      <a:endParaRPr lang="zh-TW" altLang="en-US" dirty="0">
                        <a:latin typeface="微軟正黑體" panose="020B0604030504040204" pitchFamily="34" charset="-120"/>
                        <a:ea typeface="微軟正黑體" panose="020B0604030504040204" pitchFamily="34" charset="-120"/>
                      </a:endParaRPr>
                    </a:p>
                  </a:txBody>
                  <a:tcPr/>
                </a:tc>
              </a:tr>
              <a:tr h="370840">
                <a:tc>
                  <a:txBody>
                    <a:bodyPr/>
                    <a:lstStyle/>
                    <a:p>
                      <a:r>
                        <a:rPr lang="en-US" altLang="zh-TW" dirty="0" smtClean="0"/>
                        <a:t>Keywords</a:t>
                      </a:r>
                    </a:p>
                    <a:p>
                      <a:endParaRPr lang="zh-TW" altLang="en-US" dirty="0"/>
                    </a:p>
                  </a:txBody>
                  <a:tcPr/>
                </a:tc>
                <a:tc>
                  <a:txBody>
                    <a:bodyPr/>
                    <a:lstStyle/>
                    <a:p>
                      <a:r>
                        <a:rPr lang="en-US" altLang="zh-TW" dirty="0" smtClean="0"/>
                        <a:t>Adolescent </a:t>
                      </a:r>
                      <a:r>
                        <a:rPr lang="zh-TW" altLang="en-US" dirty="0" smtClean="0"/>
                        <a:t>青少年</a:t>
                      </a:r>
                    </a:p>
                    <a:p>
                      <a:r>
                        <a:rPr lang="en-US" altLang="zh-TW" dirty="0" smtClean="0"/>
                        <a:t>Motor vehicles</a:t>
                      </a:r>
                      <a:r>
                        <a:rPr lang="zh-TW" altLang="en-US" dirty="0" smtClean="0"/>
                        <a:t>機動車輛，</a:t>
                      </a:r>
                      <a:r>
                        <a:rPr lang="en-US" altLang="zh-TW" dirty="0" smtClean="0"/>
                        <a:t>Distraction</a:t>
                      </a:r>
                      <a:r>
                        <a:rPr lang="zh-TW" altLang="en-US" dirty="0" smtClean="0"/>
                        <a:t>分心  </a:t>
                      </a:r>
                      <a:r>
                        <a:rPr lang="en-US" altLang="zh-TW" dirty="0" smtClean="0"/>
                        <a:t>Social behavior </a:t>
                      </a:r>
                      <a:r>
                        <a:rPr lang="zh-TW" altLang="en-US" dirty="0" smtClean="0"/>
                        <a:t>社會行為</a:t>
                      </a:r>
                    </a:p>
                  </a:txBody>
                  <a:tcPr/>
                </a:tc>
              </a:tr>
            </a:tbl>
          </a:graphicData>
        </a:graphic>
      </p:graphicFrame>
    </p:spTree>
    <p:extLst>
      <p:ext uri="{BB962C8B-B14F-4D97-AF65-F5344CB8AC3E}">
        <p14:creationId xmlns:p14="http://schemas.microsoft.com/office/powerpoint/2010/main" val="1708125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71893" y="499620"/>
            <a:ext cx="2416404" cy="1096701"/>
          </a:xfrm>
        </p:spPr>
        <p:txBody>
          <a:bodyPr/>
          <a:lstStyle/>
          <a:p>
            <a:r>
              <a:rPr lang="zh-TW" altLang="en-US" dirty="0" smtClean="0">
                <a:latin typeface="微軟正黑體" panose="020B0604030504040204" pitchFamily="34" charset="-120"/>
                <a:ea typeface="微軟正黑體" panose="020B0604030504040204" pitchFamily="34" charset="-120"/>
              </a:rPr>
              <a:t>簡介</a:t>
            </a:r>
            <a:endParaRPr lang="zh-TW" altLang="en-US"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468199" y="1678970"/>
            <a:ext cx="10966515" cy="2233154"/>
          </a:xfrm>
        </p:spPr>
        <p:txBody>
          <a:bodyPr>
            <a:noAutofit/>
          </a:bodyPr>
          <a:lstStyle/>
          <a:p>
            <a:pPr marL="342900" indent="-342900" algn="l">
              <a:lnSpc>
                <a:spcPct val="140000"/>
              </a:lnSpc>
              <a:buFont typeface="Arial" panose="020B0604020202020204" pitchFamily="34" charset="0"/>
              <a:buChar char="•"/>
            </a:pPr>
            <a:r>
              <a:rPr lang="en-US" altLang="zh-TW" dirty="0">
                <a:latin typeface="微軟正黑體" panose="020B0604030504040204" pitchFamily="34" charset="-120"/>
                <a:ea typeface="微軟正黑體" panose="020B0604030504040204" pitchFamily="34" charset="-120"/>
              </a:rPr>
              <a:t> </a:t>
            </a:r>
            <a:r>
              <a:rPr lang="zh-TW" altLang="en-US" dirty="0" smtClean="0">
                <a:latin typeface="微軟正黑體" panose="020B0604030504040204" pitchFamily="34" charset="-120"/>
                <a:ea typeface="微軟正黑體" panose="020B0604030504040204" pitchFamily="34" charset="-120"/>
              </a:rPr>
              <a:t>以前</a:t>
            </a:r>
            <a:r>
              <a:rPr lang="zh-TW" altLang="en-US" dirty="0">
                <a:latin typeface="微軟正黑體" panose="020B0604030504040204" pitchFamily="34" charset="-120"/>
                <a:ea typeface="微軟正黑體" panose="020B0604030504040204" pitchFamily="34" charset="-120"/>
              </a:rPr>
              <a:t>的研究強調的因素，如系統</a:t>
            </a:r>
            <a:r>
              <a:rPr lang="zh-TW" altLang="en-US" dirty="0" smtClean="0">
                <a:latin typeface="微軟正黑體" panose="020B0604030504040204" pitchFamily="34" charset="-120"/>
                <a:ea typeface="微軟正黑體" panose="020B0604030504040204" pitchFamily="34" charset="-120"/>
              </a:rPr>
              <a:t>的明確度</a:t>
            </a:r>
            <a:r>
              <a:rPr lang="zh-TW" altLang="en-US" dirty="0">
                <a:latin typeface="微軟正黑體" panose="020B0604030504040204" pitchFamily="34" charset="-120"/>
                <a:ea typeface="微軟正黑體" panose="020B0604030504040204" pitchFamily="34" charset="-120"/>
              </a:rPr>
              <a:t>，技術能力，溝通不確定性的信息和感知有用性會影響司機的信任</a:t>
            </a:r>
            <a:r>
              <a:rPr lang="zh-TW" altLang="en-US" dirty="0" smtClean="0">
                <a:latin typeface="微軟正黑體" panose="020B0604030504040204" pitchFamily="34" charset="-120"/>
                <a:ea typeface="微軟正黑體" panose="020B0604030504040204" pitchFamily="34" charset="-120"/>
              </a:rPr>
              <a:t>度</a:t>
            </a:r>
            <a:r>
              <a:rPr lang="da-DK" altLang="zh-TW" dirty="0">
                <a:latin typeface="微軟正黑體" panose="020B0604030504040204" pitchFamily="34" charset="-120"/>
                <a:ea typeface="微軟正黑體" panose="020B0604030504040204" pitchFamily="34" charset="-120"/>
              </a:rPr>
              <a:t>(Choi and Ji, 2015; Beller et al., 2013; Helldin et al., 2013</a:t>
            </a:r>
            <a:r>
              <a:rPr lang="da-DK" altLang="zh-TW" dirty="0" smtClean="0">
                <a:latin typeface="微軟正黑體" panose="020B0604030504040204" pitchFamily="34" charset="-120"/>
                <a:ea typeface="微軟正黑體" panose="020B0604030504040204" pitchFamily="34" charset="-120"/>
              </a:rPr>
              <a:t>.)</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40000"/>
              </a:lnSpc>
              <a:buFont typeface="Arial" panose="020B0604020202020204" pitchFamily="34" charset="0"/>
              <a:buChar char="•"/>
            </a:pPr>
            <a:r>
              <a:rPr lang="en-US" altLang="zh-TW" dirty="0"/>
              <a:t> </a:t>
            </a:r>
            <a:r>
              <a:rPr lang="en-US" altLang="zh-TW" dirty="0">
                <a:latin typeface="微軟正黑體" panose="020B0604030504040204" pitchFamily="34" charset="-120"/>
                <a:ea typeface="微軟正黑體" panose="020B0604030504040204" pitchFamily="34" charset="-120"/>
              </a:rPr>
              <a:t>Choi and Ji (2015)</a:t>
            </a:r>
            <a:r>
              <a:rPr lang="zh-TW" altLang="en-US" dirty="0">
                <a:latin typeface="微軟正黑體" panose="020B0604030504040204" pitchFamily="34" charset="-120"/>
                <a:ea typeface="微軟正黑體" panose="020B0604030504040204" pitchFamily="34" charset="-120"/>
              </a:rPr>
              <a:t>討論了系統明確性，技術能力和情況管理是影響駕駛員信任度的重要因素。他們</a:t>
            </a:r>
            <a:r>
              <a:rPr lang="zh-TW" altLang="en-US" dirty="0" smtClean="0">
                <a:latin typeface="微軟正黑體" panose="020B0604030504040204" pitchFamily="34" charset="-120"/>
                <a:ea typeface="微軟正黑體" panose="020B0604030504040204" pitchFamily="34" charset="-120"/>
              </a:rPr>
              <a:t>建議提供</a:t>
            </a:r>
            <a:r>
              <a:rPr lang="zh-TW" altLang="en-US" dirty="0">
                <a:latin typeface="微軟正黑體" panose="020B0604030504040204" pitchFamily="34" charset="-120"/>
                <a:ea typeface="微軟正黑體" panose="020B0604030504040204" pitchFamily="34" charset="-120"/>
              </a:rPr>
              <a:t>駕駛員有關自動駕駛</a:t>
            </a:r>
            <a:r>
              <a:rPr lang="zh-TW" altLang="en-US" dirty="0" smtClean="0">
                <a:latin typeface="微軟正黑體" panose="020B0604030504040204" pitchFamily="34" charset="-120"/>
                <a:ea typeface="微軟正黑體" panose="020B0604030504040204" pitchFamily="34" charset="-120"/>
              </a:rPr>
              <a:t>汽車信息</a:t>
            </a:r>
            <a:r>
              <a:rPr lang="zh-TW" altLang="en-US" dirty="0">
                <a:latin typeface="微軟正黑體" panose="020B0604030504040204" pitchFamily="34" charset="-120"/>
                <a:ea typeface="微軟正黑體" panose="020B0604030504040204" pitchFamily="34" charset="-120"/>
              </a:rPr>
              <a:t>可以增強駕駛員對自動化的了解。研究還表明，駕駛員接受或拒絕自動駕駛汽車的意願取決於感知有用性和信任。</a:t>
            </a:r>
            <a:endParaRPr lang="en-US" altLang="zh-TW" dirty="0">
              <a:latin typeface="微軟正黑體" panose="020B0604030504040204" pitchFamily="34" charset="-120"/>
              <a:ea typeface="微軟正黑體" panose="020B0604030504040204" pitchFamily="34" charset="-120"/>
            </a:endParaRPr>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3</a:t>
            </a:fld>
            <a:endParaRPr lang="zh-TW" altLang="en-US"/>
          </a:p>
        </p:txBody>
      </p:sp>
    </p:spTree>
    <p:extLst>
      <p:ext uri="{BB962C8B-B14F-4D97-AF65-F5344CB8AC3E}">
        <p14:creationId xmlns:p14="http://schemas.microsoft.com/office/powerpoint/2010/main" val="27782268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71893" y="499620"/>
            <a:ext cx="2416404" cy="1096701"/>
          </a:xfrm>
        </p:spPr>
        <p:txBody>
          <a:bodyPr/>
          <a:lstStyle/>
          <a:p>
            <a:r>
              <a:rPr lang="zh-TW" altLang="en-US" dirty="0" smtClean="0">
                <a:latin typeface="微軟正黑體" panose="020B0604030504040204" pitchFamily="34" charset="-120"/>
                <a:ea typeface="微軟正黑體" panose="020B0604030504040204" pitchFamily="34" charset="-120"/>
              </a:rPr>
              <a:t>簡介</a:t>
            </a:r>
            <a:endParaRPr lang="zh-TW" altLang="en-US"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571892" y="1743181"/>
            <a:ext cx="11067657" cy="2233154"/>
          </a:xfrm>
        </p:spPr>
        <p:txBody>
          <a:bodyPr>
            <a:noAutofit/>
          </a:bodyPr>
          <a:lstStyle/>
          <a:p>
            <a:pPr marL="342900" indent="-342900" algn="l">
              <a:lnSpc>
                <a:spcPct val="14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根據</a:t>
            </a:r>
            <a:r>
              <a:rPr lang="en-US" altLang="zh-TW" dirty="0"/>
              <a:t> </a:t>
            </a:r>
            <a:r>
              <a:rPr lang="en-US" altLang="zh-TW" dirty="0" err="1"/>
              <a:t>Beller</a:t>
            </a:r>
            <a:r>
              <a:rPr lang="en-US" altLang="zh-TW" dirty="0"/>
              <a:t> et al.’s (2013)</a:t>
            </a:r>
            <a:r>
              <a:rPr lang="zh-TW" altLang="en-US" dirty="0" smtClean="0">
                <a:latin typeface="微軟正黑體" panose="020B0604030504040204" pitchFamily="34" charset="-120"/>
                <a:ea typeface="微軟正黑體" panose="020B0604030504040204" pitchFamily="34" charset="-120"/>
              </a:rPr>
              <a:t>的</a:t>
            </a:r>
            <a:r>
              <a:rPr lang="zh-TW" altLang="en-US" dirty="0">
                <a:latin typeface="微軟正黑體" panose="020B0604030504040204" pitchFamily="34" charset="-120"/>
                <a:ea typeface="微軟正黑體" panose="020B0604030504040204" pitchFamily="34" charset="-120"/>
              </a:rPr>
              <a:t>研究，</a:t>
            </a:r>
            <a:r>
              <a:rPr lang="zh-TW" altLang="en-US" dirty="0" smtClean="0">
                <a:latin typeface="微軟正黑體" panose="020B0604030504040204" pitchFamily="34" charset="-120"/>
                <a:ea typeface="微軟正黑體" panose="020B0604030504040204" pitchFamily="34" charset="-120"/>
              </a:rPr>
              <a:t>在</a:t>
            </a:r>
            <a:r>
              <a:rPr lang="zh-TW" altLang="en-US" dirty="0">
                <a:latin typeface="微軟正黑體" panose="020B0604030504040204" pitchFamily="34" charset="-120"/>
                <a:ea typeface="微軟正黑體" panose="020B0604030504040204" pitchFamily="34" charset="-120"/>
              </a:rPr>
              <a:t>具有安全隱患的情況下，駕駛員在得到不確定信息</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帶有</a:t>
            </a:r>
            <a:r>
              <a:rPr lang="zh-TW" altLang="en-US" dirty="0" smtClean="0">
                <a:latin typeface="微軟正黑體" panose="020B0604030504040204" pitchFamily="34" charset="-120"/>
                <a:ea typeface="微軟正黑體" panose="020B0604030504040204" pitchFamily="34" charset="-120"/>
              </a:rPr>
              <a:t>不確定表達的</a:t>
            </a:r>
            <a:r>
              <a:rPr lang="zh-TW" altLang="en-US" dirty="0">
                <a:latin typeface="微軟正黑體" panose="020B0604030504040204" pitchFamily="34" charset="-120"/>
                <a:ea typeface="微軟正黑體" panose="020B0604030504040204" pitchFamily="34" charset="-120"/>
              </a:rPr>
              <a:t>符號</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時，表現出更快、更安全的反應。他們提出，與對照組相比，當一個不確定符號出現時</a:t>
            </a:r>
            <a:r>
              <a:rPr lang="zh-TW" altLang="en-US" dirty="0" smtClean="0">
                <a:latin typeface="微軟正黑體" panose="020B0604030504040204" pitchFamily="34" charset="-120"/>
                <a:ea typeface="微軟正黑體" panose="020B0604030504040204" pitchFamily="34" charset="-120"/>
              </a:rPr>
              <a:t>，發現</a:t>
            </a:r>
            <a:r>
              <a:rPr lang="zh-TW" altLang="en-US" dirty="0">
                <a:latin typeface="微軟正黑體" panose="020B0604030504040204" pitchFamily="34" charset="-120"/>
                <a:ea typeface="微軟正黑體" panose="020B0604030504040204" pitchFamily="34" charset="-120"/>
              </a:rPr>
              <a:t>更多的信任和接受。 </a:t>
            </a:r>
            <a:r>
              <a:rPr lang="en-US" altLang="zh-TW" dirty="0"/>
              <a:t> </a:t>
            </a:r>
            <a:endParaRPr lang="en-US" altLang="zh-TW" dirty="0" smtClean="0"/>
          </a:p>
          <a:p>
            <a:pPr marL="342900" indent="-342900" algn="l">
              <a:lnSpc>
                <a:spcPct val="140000"/>
              </a:lnSpc>
              <a:buFont typeface="Arial" panose="020B0604020202020204" pitchFamily="34" charset="0"/>
              <a:buChar char="•"/>
            </a:pPr>
            <a:r>
              <a:rPr lang="en-US" altLang="zh-TW" dirty="0">
                <a:latin typeface="微軟正黑體" panose="020B0604030504040204" pitchFamily="34" charset="-120"/>
                <a:ea typeface="微軟正黑體" panose="020B0604030504040204" pitchFamily="34" charset="-120"/>
              </a:rPr>
              <a:t>Helldin et al. (2013)</a:t>
            </a:r>
            <a:r>
              <a:rPr lang="zh-TW" altLang="en-US" dirty="0">
                <a:latin typeface="微軟正黑體" panose="020B0604030504040204" pitchFamily="34" charset="-120"/>
                <a:ea typeface="微軟正黑體" panose="020B0604030504040204" pitchFamily="34" charset="-120"/>
              </a:rPr>
              <a:t>研究了在自動駕駛場景中不確定性如何影響駕駛員的信任。在接管情況下，與控制組相比，當提供不確定性信息時，司機會有更多的信任，他們更有可能在駕駛時執行次要任務，並對自動化表現出信任</a:t>
            </a:r>
            <a:r>
              <a:rPr lang="en-US" altLang="zh-TW" dirty="0">
                <a:latin typeface="微軟正黑體" panose="020B0604030504040204" pitchFamily="34" charset="-120"/>
                <a:ea typeface="微軟正黑體" panose="020B0604030504040204" pitchFamily="34" charset="-120"/>
              </a:rPr>
              <a:t>(Helldin et al. </a:t>
            </a:r>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2013)</a:t>
            </a:r>
          </a:p>
        </p:txBody>
      </p:sp>
      <p:sp>
        <p:nvSpPr>
          <p:cNvPr id="5" name="頁尾版面配置區 4"/>
          <p:cNvSpPr>
            <a:spLocks noGrp="1"/>
          </p:cNvSpPr>
          <p:nvPr>
            <p:ph type="ftr" sz="quarter" idx="11"/>
          </p:nvPr>
        </p:nvSpPr>
        <p:spPr/>
        <p:txBody>
          <a:bodyPr/>
          <a:lstStyle/>
          <a:p>
            <a:endParaRPr lang="zh-TW" altLang="en-US" dirty="0"/>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4</a:t>
            </a:fld>
            <a:endParaRPr lang="zh-TW" altLang="en-US"/>
          </a:p>
        </p:txBody>
      </p:sp>
    </p:spTree>
    <p:extLst>
      <p:ext uri="{BB962C8B-B14F-4D97-AF65-F5344CB8AC3E}">
        <p14:creationId xmlns:p14="http://schemas.microsoft.com/office/powerpoint/2010/main" val="34974207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90549" y="0"/>
            <a:ext cx="2620651" cy="1190969"/>
          </a:xfrm>
        </p:spPr>
        <p:txBody>
          <a:bodyPr/>
          <a:lstStyle/>
          <a:p>
            <a:r>
              <a:rPr lang="zh-TW" altLang="en-US" b="1" dirty="0" smtClean="0">
                <a:latin typeface="微軟正黑體" panose="020B0604030504040204" pitchFamily="34" charset="-120"/>
                <a:ea typeface="微軟正黑體" panose="020B0604030504040204" pitchFamily="34" charset="-120"/>
              </a:rPr>
              <a:t>方</a:t>
            </a:r>
            <a:r>
              <a:rPr lang="zh-TW" altLang="en-US" b="1" dirty="0">
                <a:latin typeface="微軟正黑體" panose="020B0604030504040204" pitchFamily="34" charset="-120"/>
                <a:ea typeface="微軟正黑體" panose="020B0604030504040204" pitchFamily="34" charset="-120"/>
              </a:rPr>
              <a:t>法</a:t>
            </a:r>
          </a:p>
        </p:txBody>
      </p:sp>
      <p:sp>
        <p:nvSpPr>
          <p:cNvPr id="3" name="副標題 2"/>
          <p:cNvSpPr>
            <a:spLocks noGrp="1"/>
          </p:cNvSpPr>
          <p:nvPr>
            <p:ph type="subTitle" idx="1"/>
          </p:nvPr>
        </p:nvSpPr>
        <p:spPr>
          <a:xfrm>
            <a:off x="688156" y="1190969"/>
            <a:ext cx="10815687" cy="1829282"/>
          </a:xfrm>
        </p:spPr>
        <p:txBody>
          <a:bodyPr>
            <a:noAutofit/>
          </a:bodyPr>
          <a:lstStyle/>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便利性和滾雪球抽樣方法</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受測者共</a:t>
            </a:r>
            <a:r>
              <a:rPr lang="en-US" altLang="zh-TW" dirty="0">
                <a:latin typeface="微軟正黑體" panose="020B0604030504040204" pitchFamily="34" charset="-120"/>
                <a:ea typeface="微軟正黑體" panose="020B0604030504040204" pitchFamily="34" charset="-120"/>
              </a:rPr>
              <a:t>30</a:t>
            </a:r>
            <a:r>
              <a:rPr lang="zh-TW" altLang="en-US" dirty="0">
                <a:latin typeface="微軟正黑體" panose="020B0604030504040204" pitchFamily="34" charset="-120"/>
                <a:ea typeface="微軟正黑體" panose="020B0604030504040204" pitchFamily="34" charset="-120"/>
              </a:rPr>
              <a:t>位（</a:t>
            </a:r>
            <a:r>
              <a:rPr lang="en-US" altLang="zh-TW" dirty="0">
                <a:latin typeface="微軟正黑體" panose="020B0604030504040204" pitchFamily="34" charset="-120"/>
                <a:ea typeface="微軟正黑體" panose="020B0604030504040204" pitchFamily="34" charset="-120"/>
              </a:rPr>
              <a:t>15</a:t>
            </a:r>
            <a:r>
              <a:rPr lang="zh-TW" altLang="en-US" dirty="0">
                <a:latin typeface="微軟正黑體" panose="020B0604030504040204" pitchFamily="34" charset="-120"/>
                <a:ea typeface="微軟正黑體" panose="020B0604030504040204" pitchFamily="34" charset="-120"/>
              </a:rPr>
              <a:t>位男性，</a:t>
            </a:r>
            <a:r>
              <a:rPr lang="en-US" altLang="zh-TW" dirty="0">
                <a:latin typeface="微軟正黑體" panose="020B0604030504040204" pitchFamily="34" charset="-120"/>
                <a:ea typeface="微軟正黑體" panose="020B0604030504040204" pitchFamily="34" charset="-120"/>
              </a:rPr>
              <a:t>15</a:t>
            </a:r>
            <a:r>
              <a:rPr lang="zh-TW" altLang="en-US" dirty="0">
                <a:latin typeface="微軟正黑體" panose="020B0604030504040204" pitchFamily="34" charset="-120"/>
                <a:ea typeface="微軟正黑體" panose="020B0604030504040204" pitchFamily="34" charset="-120"/>
              </a:rPr>
              <a:t>位女性）</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將參與者平衡分為</a:t>
            </a:r>
            <a:r>
              <a:rPr lang="en-US" altLang="zh-TW" dirty="0">
                <a:latin typeface="微軟正黑體" panose="020B0604030504040204" pitchFamily="34" charset="-120"/>
                <a:ea typeface="微軟正黑體" panose="020B0604030504040204" pitchFamily="34" charset="-120"/>
              </a:rPr>
              <a:t>3</a:t>
            </a:r>
            <a:r>
              <a:rPr lang="zh-TW" altLang="en-US" dirty="0">
                <a:latin typeface="微軟正黑體" panose="020B0604030504040204" pitchFamily="34" charset="-120"/>
                <a:ea typeface="微軟正黑體" panose="020B0604030504040204" pitchFamily="34" charset="-120"/>
              </a:rPr>
              <a:t>組，每組</a:t>
            </a:r>
            <a:r>
              <a:rPr lang="en-US" altLang="zh-TW" dirty="0">
                <a:latin typeface="微軟正黑體" panose="020B0604030504040204" pitchFamily="34" charset="-120"/>
                <a:ea typeface="微軟正黑體" panose="020B0604030504040204" pitchFamily="34" charset="-120"/>
              </a:rPr>
              <a:t>10</a:t>
            </a:r>
            <a:r>
              <a:rPr lang="zh-TW" altLang="en-US" dirty="0">
                <a:latin typeface="微軟正黑體" panose="020B0604030504040204" pitchFamily="34" charset="-120"/>
                <a:ea typeface="微軟正黑體" panose="020B0604030504040204" pitchFamily="34" charset="-120"/>
              </a:rPr>
              <a:t>個人，每組</a:t>
            </a:r>
            <a:r>
              <a:rPr lang="en-US" altLang="zh-TW" dirty="0">
                <a:latin typeface="微軟正黑體" panose="020B0604030504040204" pitchFamily="34" charset="-120"/>
                <a:ea typeface="微軟正黑體" panose="020B0604030504040204" pitchFamily="34" charset="-120"/>
              </a:rPr>
              <a:t>5</a:t>
            </a:r>
            <a:r>
              <a:rPr lang="zh-TW" altLang="en-US" dirty="0">
                <a:latin typeface="微軟正黑體" panose="020B0604030504040204" pitchFamily="34" charset="-120"/>
                <a:ea typeface="微軟正黑體" panose="020B0604030504040204" pitchFamily="34" charset="-120"/>
              </a:rPr>
              <a:t>位男性和</a:t>
            </a:r>
            <a:r>
              <a:rPr lang="en-US" altLang="zh-TW" dirty="0">
                <a:latin typeface="微軟正黑體" panose="020B0604030504040204" pitchFamily="34" charset="-120"/>
                <a:ea typeface="微軟正黑體" panose="020B0604030504040204" pitchFamily="34" charset="-120"/>
              </a:rPr>
              <a:t>5</a:t>
            </a:r>
            <a:r>
              <a:rPr lang="zh-TW" altLang="en-US" dirty="0">
                <a:latin typeface="微軟正黑體" panose="020B0604030504040204" pitchFamily="34" charset="-120"/>
                <a:ea typeface="微軟正黑體" panose="020B0604030504040204" pitchFamily="34" charset="-120"/>
              </a:rPr>
              <a:t>位</a:t>
            </a:r>
            <a:r>
              <a:rPr lang="zh-TW" altLang="en-US" dirty="0" smtClean="0">
                <a:latin typeface="微軟正黑體" panose="020B0604030504040204" pitchFamily="34" charset="-120"/>
                <a:ea typeface="微軟正黑體" panose="020B0604030504040204" pitchFamily="34" charset="-120"/>
              </a:rPr>
              <a:t>女性</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5" name="頁尾版面配置區 4"/>
          <p:cNvSpPr>
            <a:spLocks noGrp="1"/>
          </p:cNvSpPr>
          <p:nvPr>
            <p:ph type="ftr" sz="quarter" idx="11"/>
          </p:nvPr>
        </p:nvSpPr>
        <p:spPr/>
        <p:txBody>
          <a:bodyPr/>
          <a:lstStyle/>
          <a:p>
            <a:endParaRPr lang="zh-TW" altLang="en-US" dirty="0"/>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5</a:t>
            </a:fld>
            <a:endParaRPr lang="zh-TW" altLang="en-US"/>
          </a:p>
        </p:txBody>
      </p:sp>
      <p:graphicFrame>
        <p:nvGraphicFramePr>
          <p:cNvPr id="4" name="表格 3"/>
          <p:cNvGraphicFramePr>
            <a:graphicFrameLocks noGrp="1"/>
          </p:cNvGraphicFramePr>
          <p:nvPr>
            <p:extLst>
              <p:ext uri="{D42A27DB-BD31-4B8C-83A1-F6EECF244321}">
                <p14:modId xmlns:p14="http://schemas.microsoft.com/office/powerpoint/2010/main" val="1123579040"/>
              </p:ext>
            </p:extLst>
          </p:nvPr>
        </p:nvGraphicFramePr>
        <p:xfrm>
          <a:off x="1104899" y="2934848"/>
          <a:ext cx="9324976" cy="3421502"/>
        </p:xfrm>
        <a:graphic>
          <a:graphicData uri="http://schemas.openxmlformats.org/drawingml/2006/table">
            <a:tbl>
              <a:tblPr firstRow="1" bandRow="1">
                <a:tableStyleId>{5C22544A-7EE6-4342-B048-85BDC9FD1C3A}</a:tableStyleId>
              </a:tblPr>
              <a:tblGrid>
                <a:gridCol w="1671037"/>
                <a:gridCol w="7653939"/>
              </a:tblGrid>
              <a:tr h="0">
                <a:tc>
                  <a:txBody>
                    <a:bodyPr/>
                    <a:lstStyle/>
                    <a:p>
                      <a:r>
                        <a:rPr lang="zh-TW" altLang="en-US" sz="2000" kern="1200" dirty="0">
                          <a:solidFill>
                            <a:schemeClr val="tx1"/>
                          </a:solidFill>
                          <a:latin typeface="微軟正黑體" panose="020B0604030504040204" pitchFamily="34" charset="-120"/>
                          <a:ea typeface="微軟正黑體" panose="020B0604030504040204" pitchFamily="34" charset="-120"/>
                          <a:cs typeface="+mn-cs"/>
                        </a:rPr>
                        <a:t>信息</a:t>
                      </a:r>
                    </a:p>
                  </a:txBody>
                  <a:tcPr marL="38100" marR="38100" marT="38100" marB="38100"/>
                </a:tc>
                <a:tc>
                  <a:txBody>
                    <a:bodyPr/>
                    <a:lstStyle/>
                    <a:p>
                      <a:r>
                        <a:rPr lang="zh-TW" altLang="en-US" sz="2000" kern="1200" dirty="0">
                          <a:solidFill>
                            <a:schemeClr val="tx1"/>
                          </a:solidFill>
                          <a:latin typeface="微軟正黑體" panose="020B0604030504040204" pitchFamily="34" charset="-120"/>
                          <a:ea typeface="微軟正黑體" panose="020B0604030504040204" pitchFamily="34" charset="-120"/>
                          <a:cs typeface="+mn-cs"/>
                        </a:rPr>
                        <a:t>參加者數據</a:t>
                      </a:r>
                    </a:p>
                  </a:txBody>
                  <a:tcPr marL="38100" marR="38100" marT="38100" marB="38100"/>
                </a:tc>
              </a:tr>
              <a:tr h="443881">
                <a:tc>
                  <a:txBody>
                    <a:bodyPr/>
                    <a:lstStyle/>
                    <a:p>
                      <a:pPr algn="l"/>
                      <a:r>
                        <a:rPr lang="zh-TW" altLang="en-US" sz="2000" kern="1200" dirty="0">
                          <a:solidFill>
                            <a:schemeClr val="tx1"/>
                          </a:solidFill>
                          <a:latin typeface="微軟正黑體" panose="020B0604030504040204" pitchFamily="34" charset="-120"/>
                          <a:ea typeface="微軟正黑體" panose="020B0604030504040204" pitchFamily="34" charset="-120"/>
                          <a:cs typeface="+mn-cs"/>
                        </a:rPr>
                        <a:t>性別</a:t>
                      </a:r>
                    </a:p>
                  </a:txBody>
                  <a:tcPr marL="38100" marR="38100" marT="38100" marB="38100"/>
                </a:tc>
                <a:tc>
                  <a:txBody>
                    <a:bodyPr/>
                    <a:lstStyle/>
                    <a:p>
                      <a:pPr algn="l"/>
                      <a:r>
                        <a:rPr lang="en-US" altLang="zh-TW" sz="2000" kern="1200">
                          <a:solidFill>
                            <a:schemeClr val="tx1"/>
                          </a:solidFill>
                          <a:latin typeface="微軟正黑體" panose="020B0604030504040204" pitchFamily="34" charset="-120"/>
                          <a:ea typeface="微軟正黑體" panose="020B0604030504040204" pitchFamily="34" charset="-120"/>
                          <a:cs typeface="+mn-cs"/>
                        </a:rPr>
                        <a:t>15</a:t>
                      </a:r>
                      <a:r>
                        <a:rPr lang="zh-TW" altLang="en-US" sz="2000" kern="1200">
                          <a:solidFill>
                            <a:schemeClr val="tx1"/>
                          </a:solidFill>
                          <a:latin typeface="微軟正黑體" panose="020B0604030504040204" pitchFamily="34" charset="-120"/>
                          <a:ea typeface="微軟正黑體" panose="020B0604030504040204" pitchFamily="34" charset="-120"/>
                          <a:cs typeface="+mn-cs"/>
                        </a:rPr>
                        <a:t>（男），</a:t>
                      </a:r>
                      <a:r>
                        <a:rPr lang="en-US" altLang="zh-TW" sz="2000" kern="1200">
                          <a:solidFill>
                            <a:schemeClr val="tx1"/>
                          </a:solidFill>
                          <a:latin typeface="微軟正黑體" panose="020B0604030504040204" pitchFamily="34" charset="-120"/>
                          <a:ea typeface="微軟正黑體" panose="020B0604030504040204" pitchFamily="34" charset="-120"/>
                          <a:cs typeface="+mn-cs"/>
                        </a:rPr>
                        <a:t>15</a:t>
                      </a:r>
                      <a:r>
                        <a:rPr lang="zh-TW" altLang="en-US" sz="2000" kern="1200">
                          <a:solidFill>
                            <a:schemeClr val="tx1"/>
                          </a:solidFill>
                          <a:latin typeface="微軟正黑體" panose="020B0604030504040204" pitchFamily="34" charset="-120"/>
                          <a:ea typeface="微軟正黑體" panose="020B0604030504040204" pitchFamily="34" charset="-120"/>
                          <a:cs typeface="+mn-cs"/>
                        </a:rPr>
                        <a:t>（女）</a:t>
                      </a:r>
                    </a:p>
                  </a:txBody>
                  <a:tcPr marL="38100" marR="38100" marT="38100" marB="38100"/>
                </a:tc>
              </a:tr>
              <a:tr h="787996">
                <a:tc>
                  <a:txBody>
                    <a:bodyPr/>
                    <a:lstStyle/>
                    <a:p>
                      <a:pPr algn="l"/>
                      <a:r>
                        <a:rPr lang="zh-TW" altLang="en-US" sz="2000" kern="1200" dirty="0">
                          <a:solidFill>
                            <a:schemeClr val="tx1"/>
                          </a:solidFill>
                          <a:latin typeface="微軟正黑體" panose="020B0604030504040204" pitchFamily="34" charset="-120"/>
                          <a:ea typeface="微軟正黑體" panose="020B0604030504040204" pitchFamily="34" charset="-120"/>
                          <a:cs typeface="+mn-cs"/>
                        </a:rPr>
                        <a:t>年齡</a:t>
                      </a:r>
                    </a:p>
                  </a:txBody>
                  <a:tcPr marL="38100" marR="38100" marT="38100" marB="38100"/>
                </a:tc>
                <a:tc>
                  <a:txBody>
                    <a:bodyPr/>
                    <a:lstStyle/>
                    <a:p>
                      <a:pPr algn="l"/>
                      <a:r>
                        <a:rPr lang="en-US" altLang="zh-TW" sz="2000" kern="1200" dirty="0">
                          <a:solidFill>
                            <a:schemeClr val="tx1"/>
                          </a:solidFill>
                          <a:latin typeface="微軟正黑體" panose="020B0604030504040204" pitchFamily="34" charset="-120"/>
                          <a:ea typeface="微軟正黑體" panose="020B0604030504040204" pitchFamily="34" charset="-120"/>
                          <a:cs typeface="+mn-cs"/>
                        </a:rPr>
                        <a:t>12</a:t>
                      </a:r>
                      <a:r>
                        <a:rPr lang="zh-TW" altLang="en-US" sz="2000" kern="1200" dirty="0">
                          <a:solidFill>
                            <a:schemeClr val="tx1"/>
                          </a:solidFill>
                          <a:latin typeface="微軟正黑體" panose="020B0604030504040204" pitchFamily="34" charset="-120"/>
                          <a:ea typeface="微軟正黑體" panose="020B0604030504040204" pitchFamily="34" charset="-120"/>
                          <a:cs typeface="+mn-cs"/>
                        </a:rPr>
                        <a:t>（</a:t>
                      </a:r>
                      <a:r>
                        <a:rPr lang="en-US" altLang="zh-TW" sz="2000" kern="1200" dirty="0">
                          <a:solidFill>
                            <a:schemeClr val="tx1"/>
                          </a:solidFill>
                          <a:latin typeface="微軟正黑體" panose="020B0604030504040204" pitchFamily="34" charset="-120"/>
                          <a:ea typeface="微軟正黑體" panose="020B0604030504040204" pitchFamily="34" charset="-120"/>
                          <a:cs typeface="+mn-cs"/>
                        </a:rPr>
                        <a:t>18–25</a:t>
                      </a:r>
                      <a:r>
                        <a:rPr lang="zh-TW" altLang="en-US" sz="2000" kern="1200" dirty="0">
                          <a:solidFill>
                            <a:schemeClr val="tx1"/>
                          </a:solidFill>
                          <a:latin typeface="微軟正黑體" panose="020B0604030504040204" pitchFamily="34" charset="-120"/>
                          <a:ea typeface="微軟正黑體" panose="020B0604030504040204" pitchFamily="34" charset="-120"/>
                          <a:cs typeface="+mn-cs"/>
                        </a:rPr>
                        <a:t>），</a:t>
                      </a:r>
                      <a:r>
                        <a:rPr lang="en-US" altLang="zh-TW" sz="2000" kern="1200" dirty="0">
                          <a:solidFill>
                            <a:schemeClr val="tx1"/>
                          </a:solidFill>
                          <a:latin typeface="微軟正黑體" panose="020B0604030504040204" pitchFamily="34" charset="-120"/>
                          <a:ea typeface="微軟正黑體" panose="020B0604030504040204" pitchFamily="34" charset="-120"/>
                          <a:cs typeface="+mn-cs"/>
                        </a:rPr>
                        <a:t>9</a:t>
                      </a:r>
                      <a:r>
                        <a:rPr lang="zh-TW" altLang="en-US" sz="2000" kern="1200" dirty="0">
                          <a:solidFill>
                            <a:schemeClr val="tx1"/>
                          </a:solidFill>
                          <a:latin typeface="微軟正黑體" panose="020B0604030504040204" pitchFamily="34" charset="-120"/>
                          <a:ea typeface="微軟正黑體" panose="020B0604030504040204" pitchFamily="34" charset="-120"/>
                          <a:cs typeface="+mn-cs"/>
                        </a:rPr>
                        <a:t>（</a:t>
                      </a:r>
                      <a:r>
                        <a:rPr lang="en-US" altLang="zh-TW" sz="2000" kern="1200" dirty="0">
                          <a:solidFill>
                            <a:schemeClr val="tx1"/>
                          </a:solidFill>
                          <a:latin typeface="微軟正黑體" panose="020B0604030504040204" pitchFamily="34" charset="-120"/>
                          <a:ea typeface="微軟正黑體" panose="020B0604030504040204" pitchFamily="34" charset="-120"/>
                          <a:cs typeface="+mn-cs"/>
                        </a:rPr>
                        <a:t>26–30</a:t>
                      </a:r>
                      <a:r>
                        <a:rPr lang="zh-TW" altLang="en-US" sz="2000" kern="1200" dirty="0">
                          <a:solidFill>
                            <a:schemeClr val="tx1"/>
                          </a:solidFill>
                          <a:latin typeface="微軟正黑體" panose="020B0604030504040204" pitchFamily="34" charset="-120"/>
                          <a:ea typeface="微軟正黑體" panose="020B0604030504040204" pitchFamily="34" charset="-120"/>
                          <a:cs typeface="+mn-cs"/>
                        </a:rPr>
                        <a:t>），</a:t>
                      </a:r>
                      <a:r>
                        <a:rPr lang="en-US" altLang="zh-TW" sz="2000" kern="1200" dirty="0">
                          <a:solidFill>
                            <a:schemeClr val="tx1"/>
                          </a:solidFill>
                          <a:latin typeface="微軟正黑體" panose="020B0604030504040204" pitchFamily="34" charset="-120"/>
                          <a:ea typeface="微軟正黑體" panose="020B0604030504040204" pitchFamily="34" charset="-120"/>
                          <a:cs typeface="+mn-cs"/>
                        </a:rPr>
                        <a:t>1</a:t>
                      </a:r>
                      <a:r>
                        <a:rPr lang="zh-TW" altLang="en-US" sz="2000" kern="1200" dirty="0">
                          <a:solidFill>
                            <a:schemeClr val="tx1"/>
                          </a:solidFill>
                          <a:latin typeface="微軟正黑體" panose="020B0604030504040204" pitchFamily="34" charset="-120"/>
                          <a:ea typeface="微軟正黑體" panose="020B0604030504040204" pitchFamily="34" charset="-120"/>
                          <a:cs typeface="+mn-cs"/>
                        </a:rPr>
                        <a:t>（</a:t>
                      </a:r>
                      <a:r>
                        <a:rPr lang="en-US" altLang="zh-TW" sz="2000" kern="1200" dirty="0">
                          <a:solidFill>
                            <a:schemeClr val="tx1"/>
                          </a:solidFill>
                          <a:latin typeface="微軟正黑體" panose="020B0604030504040204" pitchFamily="34" charset="-120"/>
                          <a:ea typeface="微軟正黑體" panose="020B0604030504040204" pitchFamily="34" charset="-120"/>
                          <a:cs typeface="+mn-cs"/>
                        </a:rPr>
                        <a:t>31–40</a:t>
                      </a:r>
                      <a:r>
                        <a:rPr lang="zh-TW" altLang="en-US" sz="2000" kern="1200" dirty="0" smtClean="0">
                          <a:solidFill>
                            <a:schemeClr val="tx1"/>
                          </a:solidFill>
                          <a:latin typeface="微軟正黑體" panose="020B0604030504040204" pitchFamily="34" charset="-120"/>
                          <a:ea typeface="微軟正黑體" panose="020B0604030504040204" pitchFamily="34" charset="-120"/>
                          <a:cs typeface="+mn-cs"/>
                        </a:rPr>
                        <a:t>），</a:t>
                      </a:r>
                      <a:endParaRPr lang="en-US" altLang="zh-TW" sz="2000" kern="1200" dirty="0" smtClean="0">
                        <a:solidFill>
                          <a:schemeClr val="tx1"/>
                        </a:solidFill>
                        <a:latin typeface="微軟正黑體" panose="020B0604030504040204" pitchFamily="34" charset="-120"/>
                        <a:ea typeface="微軟正黑體" panose="020B0604030504040204" pitchFamily="34" charset="-120"/>
                        <a:cs typeface="+mn-cs"/>
                      </a:endParaRPr>
                    </a:p>
                    <a:p>
                      <a:pPr algn="l"/>
                      <a:r>
                        <a:rPr lang="en-US" altLang="zh-TW" sz="2000" kern="1200" dirty="0" smtClean="0">
                          <a:solidFill>
                            <a:schemeClr val="tx1"/>
                          </a:solidFill>
                          <a:latin typeface="微軟正黑體" panose="020B0604030504040204" pitchFamily="34" charset="-120"/>
                          <a:ea typeface="微軟正黑體" panose="020B0604030504040204" pitchFamily="34" charset="-120"/>
                          <a:cs typeface="+mn-cs"/>
                        </a:rPr>
                        <a:t>5</a:t>
                      </a:r>
                      <a:r>
                        <a:rPr lang="zh-TW" altLang="en-US" sz="2000" kern="1200" dirty="0">
                          <a:solidFill>
                            <a:schemeClr val="tx1"/>
                          </a:solidFill>
                          <a:latin typeface="微軟正黑體" panose="020B0604030504040204" pitchFamily="34" charset="-120"/>
                          <a:ea typeface="微軟正黑體" panose="020B0604030504040204" pitchFamily="34" charset="-120"/>
                          <a:cs typeface="+mn-cs"/>
                        </a:rPr>
                        <a:t>（</a:t>
                      </a:r>
                      <a:r>
                        <a:rPr lang="en-US" altLang="zh-TW" sz="2000" kern="1200" dirty="0">
                          <a:solidFill>
                            <a:schemeClr val="tx1"/>
                          </a:solidFill>
                          <a:latin typeface="微軟正黑體" panose="020B0604030504040204" pitchFamily="34" charset="-120"/>
                          <a:ea typeface="微軟正黑體" panose="020B0604030504040204" pitchFamily="34" charset="-120"/>
                          <a:cs typeface="+mn-cs"/>
                        </a:rPr>
                        <a:t>41–50</a:t>
                      </a:r>
                      <a:r>
                        <a:rPr lang="zh-TW" altLang="en-US" sz="2000" kern="1200" dirty="0">
                          <a:solidFill>
                            <a:schemeClr val="tx1"/>
                          </a:solidFill>
                          <a:latin typeface="微軟正黑體" panose="020B0604030504040204" pitchFamily="34" charset="-120"/>
                          <a:ea typeface="微軟正黑體" panose="020B0604030504040204" pitchFamily="34" charset="-120"/>
                          <a:cs typeface="+mn-cs"/>
                        </a:rPr>
                        <a:t>），</a:t>
                      </a:r>
                      <a:r>
                        <a:rPr lang="en-US" altLang="zh-TW" sz="2000" kern="1200" dirty="0">
                          <a:solidFill>
                            <a:schemeClr val="tx1"/>
                          </a:solidFill>
                          <a:latin typeface="微軟正黑體" panose="020B0604030504040204" pitchFamily="34" charset="-120"/>
                          <a:ea typeface="微軟正黑體" panose="020B0604030504040204" pitchFamily="34" charset="-120"/>
                          <a:cs typeface="+mn-cs"/>
                        </a:rPr>
                        <a:t>3</a:t>
                      </a:r>
                      <a:r>
                        <a:rPr lang="zh-TW" altLang="en-US" sz="2000" kern="1200" dirty="0">
                          <a:solidFill>
                            <a:schemeClr val="tx1"/>
                          </a:solidFill>
                          <a:latin typeface="微軟正黑體" panose="020B0604030504040204" pitchFamily="34" charset="-120"/>
                          <a:ea typeface="微軟正黑體" panose="020B0604030504040204" pitchFamily="34" charset="-120"/>
                          <a:cs typeface="+mn-cs"/>
                        </a:rPr>
                        <a:t>（</a:t>
                      </a:r>
                      <a:r>
                        <a:rPr lang="en-US" altLang="zh-TW" sz="2000" kern="1200" dirty="0">
                          <a:solidFill>
                            <a:schemeClr val="tx1"/>
                          </a:solidFill>
                          <a:latin typeface="微軟正黑體" panose="020B0604030504040204" pitchFamily="34" charset="-120"/>
                          <a:ea typeface="微軟正黑體" panose="020B0604030504040204" pitchFamily="34" charset="-120"/>
                          <a:cs typeface="+mn-cs"/>
                        </a:rPr>
                        <a:t>50–55</a:t>
                      </a:r>
                      <a:r>
                        <a:rPr lang="zh-TW" altLang="en-US" sz="2000" kern="1200" dirty="0">
                          <a:solidFill>
                            <a:schemeClr val="tx1"/>
                          </a:solidFill>
                          <a:latin typeface="微軟正黑體" panose="020B0604030504040204" pitchFamily="34" charset="-120"/>
                          <a:ea typeface="微軟正黑體" panose="020B0604030504040204" pitchFamily="34" charset="-120"/>
                          <a:cs typeface="+mn-cs"/>
                        </a:rPr>
                        <a:t>）</a:t>
                      </a:r>
                    </a:p>
                  </a:txBody>
                  <a:tcPr marL="38100" marR="38100" marT="38100" marB="38100"/>
                </a:tc>
              </a:tr>
              <a:tr h="504825">
                <a:tc>
                  <a:txBody>
                    <a:bodyPr/>
                    <a:lstStyle/>
                    <a:p>
                      <a:pPr algn="l"/>
                      <a:r>
                        <a:rPr lang="zh-TW" altLang="en-US" sz="2000" kern="1200" dirty="0">
                          <a:solidFill>
                            <a:schemeClr val="tx1"/>
                          </a:solidFill>
                          <a:latin typeface="微軟正黑體" panose="020B0604030504040204" pitchFamily="34" charset="-120"/>
                          <a:ea typeface="微軟正黑體" panose="020B0604030504040204" pitchFamily="34" charset="-120"/>
                          <a:cs typeface="+mn-cs"/>
                        </a:rPr>
                        <a:t>駕駛經驗</a:t>
                      </a:r>
                    </a:p>
                  </a:txBody>
                  <a:tcPr marL="38100" marR="38100" marT="38100" marB="38100"/>
                </a:tc>
                <a:tc>
                  <a:txBody>
                    <a:bodyPr/>
                    <a:lstStyle/>
                    <a:p>
                      <a:pPr algn="l"/>
                      <a:r>
                        <a:rPr lang="en-US" altLang="zh-TW" sz="2000" kern="1200" dirty="0">
                          <a:solidFill>
                            <a:schemeClr val="tx1"/>
                          </a:solidFill>
                          <a:latin typeface="微軟正黑體" panose="020B0604030504040204" pitchFamily="34" charset="-120"/>
                          <a:ea typeface="微軟正黑體" panose="020B0604030504040204" pitchFamily="34" charset="-120"/>
                          <a:cs typeface="+mn-cs"/>
                        </a:rPr>
                        <a:t>4</a:t>
                      </a:r>
                      <a:r>
                        <a:rPr lang="zh-TW" altLang="en-US" sz="2000" kern="1200" dirty="0">
                          <a:solidFill>
                            <a:schemeClr val="tx1"/>
                          </a:solidFill>
                          <a:latin typeface="微軟正黑體" panose="020B0604030504040204" pitchFamily="34" charset="-120"/>
                          <a:ea typeface="微軟正黑體" panose="020B0604030504040204" pitchFamily="34" charset="-120"/>
                          <a:cs typeface="+mn-cs"/>
                        </a:rPr>
                        <a:t>（</a:t>
                      </a:r>
                      <a:r>
                        <a:rPr lang="en-US" altLang="zh-TW" sz="2000" kern="1200" dirty="0">
                          <a:solidFill>
                            <a:schemeClr val="tx1"/>
                          </a:solidFill>
                          <a:latin typeface="微軟正黑體" panose="020B0604030504040204" pitchFamily="34" charset="-120"/>
                          <a:ea typeface="微軟正黑體" panose="020B0604030504040204" pitchFamily="34" charset="-120"/>
                          <a:cs typeface="+mn-cs"/>
                        </a:rPr>
                        <a:t>1-2</a:t>
                      </a:r>
                      <a:r>
                        <a:rPr lang="zh-TW" altLang="en-US" sz="2000" kern="1200" dirty="0">
                          <a:solidFill>
                            <a:schemeClr val="tx1"/>
                          </a:solidFill>
                          <a:latin typeface="微軟正黑體" panose="020B0604030504040204" pitchFamily="34" charset="-120"/>
                          <a:ea typeface="微軟正黑體" panose="020B0604030504040204" pitchFamily="34" charset="-120"/>
                          <a:cs typeface="+mn-cs"/>
                        </a:rPr>
                        <a:t>年），</a:t>
                      </a:r>
                      <a:r>
                        <a:rPr lang="en-US" altLang="zh-TW" sz="2000" kern="1200" dirty="0">
                          <a:solidFill>
                            <a:schemeClr val="tx1"/>
                          </a:solidFill>
                          <a:latin typeface="微軟正黑體" panose="020B0604030504040204" pitchFamily="34" charset="-120"/>
                          <a:ea typeface="微軟正黑體" panose="020B0604030504040204" pitchFamily="34" charset="-120"/>
                          <a:cs typeface="+mn-cs"/>
                        </a:rPr>
                        <a:t>3</a:t>
                      </a:r>
                      <a:r>
                        <a:rPr lang="zh-TW" altLang="en-US" sz="2000" kern="1200" dirty="0">
                          <a:solidFill>
                            <a:schemeClr val="tx1"/>
                          </a:solidFill>
                          <a:latin typeface="微軟正黑體" panose="020B0604030504040204" pitchFamily="34" charset="-120"/>
                          <a:ea typeface="微軟正黑體" panose="020B0604030504040204" pitchFamily="34" charset="-120"/>
                          <a:cs typeface="+mn-cs"/>
                        </a:rPr>
                        <a:t>（</a:t>
                      </a:r>
                      <a:r>
                        <a:rPr lang="en-US" altLang="zh-TW" sz="2000" kern="1200" dirty="0">
                          <a:solidFill>
                            <a:schemeClr val="tx1"/>
                          </a:solidFill>
                          <a:latin typeface="微軟正黑體" panose="020B0604030504040204" pitchFamily="34" charset="-120"/>
                          <a:ea typeface="微軟正黑體" panose="020B0604030504040204" pitchFamily="34" charset="-120"/>
                          <a:cs typeface="+mn-cs"/>
                        </a:rPr>
                        <a:t>2-3</a:t>
                      </a:r>
                      <a:r>
                        <a:rPr lang="zh-TW" altLang="en-US" sz="2000" kern="1200" dirty="0">
                          <a:solidFill>
                            <a:schemeClr val="tx1"/>
                          </a:solidFill>
                          <a:latin typeface="微軟正黑體" panose="020B0604030504040204" pitchFamily="34" charset="-120"/>
                          <a:ea typeface="微軟正黑體" panose="020B0604030504040204" pitchFamily="34" charset="-120"/>
                          <a:cs typeface="+mn-cs"/>
                        </a:rPr>
                        <a:t>年），</a:t>
                      </a:r>
                      <a:r>
                        <a:rPr lang="en-US" altLang="zh-TW" sz="2000" kern="1200" dirty="0">
                          <a:solidFill>
                            <a:schemeClr val="tx1"/>
                          </a:solidFill>
                          <a:latin typeface="微軟正黑體" panose="020B0604030504040204" pitchFamily="34" charset="-120"/>
                          <a:ea typeface="微軟正黑體" panose="020B0604030504040204" pitchFamily="34" charset="-120"/>
                          <a:cs typeface="+mn-cs"/>
                        </a:rPr>
                        <a:t>2</a:t>
                      </a:r>
                      <a:r>
                        <a:rPr lang="zh-TW" altLang="en-US" sz="2000" kern="1200" dirty="0">
                          <a:solidFill>
                            <a:schemeClr val="tx1"/>
                          </a:solidFill>
                          <a:latin typeface="微軟正黑體" panose="020B0604030504040204" pitchFamily="34" charset="-120"/>
                          <a:ea typeface="微軟正黑體" panose="020B0604030504040204" pitchFamily="34" charset="-120"/>
                          <a:cs typeface="+mn-cs"/>
                        </a:rPr>
                        <a:t>（</a:t>
                      </a:r>
                      <a:r>
                        <a:rPr lang="en-US" altLang="zh-TW" sz="2000" kern="1200" dirty="0">
                          <a:solidFill>
                            <a:schemeClr val="tx1"/>
                          </a:solidFill>
                          <a:latin typeface="微軟正黑體" panose="020B0604030504040204" pitchFamily="34" charset="-120"/>
                          <a:ea typeface="微軟正黑體" panose="020B0604030504040204" pitchFamily="34" charset="-120"/>
                          <a:cs typeface="+mn-cs"/>
                        </a:rPr>
                        <a:t>4-5</a:t>
                      </a:r>
                      <a:r>
                        <a:rPr lang="zh-TW" altLang="en-US" sz="2000" kern="1200" dirty="0">
                          <a:solidFill>
                            <a:schemeClr val="tx1"/>
                          </a:solidFill>
                          <a:latin typeface="微軟正黑體" panose="020B0604030504040204" pitchFamily="34" charset="-120"/>
                          <a:ea typeface="微軟正黑體" panose="020B0604030504040204" pitchFamily="34" charset="-120"/>
                          <a:cs typeface="+mn-cs"/>
                        </a:rPr>
                        <a:t>年），</a:t>
                      </a:r>
                      <a:r>
                        <a:rPr lang="en-US" altLang="zh-TW" sz="2000" kern="1200" dirty="0">
                          <a:solidFill>
                            <a:schemeClr val="tx1"/>
                          </a:solidFill>
                          <a:latin typeface="微軟正黑體" panose="020B0604030504040204" pitchFamily="34" charset="-120"/>
                          <a:ea typeface="微軟正黑體" panose="020B0604030504040204" pitchFamily="34" charset="-120"/>
                          <a:cs typeface="+mn-cs"/>
                        </a:rPr>
                        <a:t>21</a:t>
                      </a:r>
                      <a:r>
                        <a:rPr lang="zh-TW" altLang="en-US" sz="2000" kern="1200" dirty="0">
                          <a:solidFill>
                            <a:schemeClr val="tx1"/>
                          </a:solidFill>
                          <a:latin typeface="微軟正黑體" panose="020B0604030504040204" pitchFamily="34" charset="-120"/>
                          <a:ea typeface="微軟正黑體" panose="020B0604030504040204" pitchFamily="34" charset="-120"/>
                          <a:cs typeface="+mn-cs"/>
                        </a:rPr>
                        <a:t>（</a:t>
                      </a:r>
                      <a:r>
                        <a:rPr lang="en-US" altLang="zh-TW" sz="2000" kern="1200" dirty="0" smtClean="0">
                          <a:solidFill>
                            <a:schemeClr val="tx1"/>
                          </a:solidFill>
                          <a:latin typeface="微軟正黑體" panose="020B0604030504040204" pitchFamily="34" charset="-120"/>
                          <a:ea typeface="微軟正黑體" panose="020B0604030504040204" pitchFamily="34" charset="-120"/>
                          <a:cs typeface="+mn-cs"/>
                        </a:rPr>
                        <a:t>5</a:t>
                      </a:r>
                      <a:r>
                        <a:rPr lang="zh-TW" altLang="en-US" sz="2000" kern="1200" dirty="0">
                          <a:solidFill>
                            <a:schemeClr val="tx1"/>
                          </a:solidFill>
                          <a:latin typeface="微軟正黑體" panose="020B0604030504040204" pitchFamily="34" charset="-120"/>
                          <a:ea typeface="微軟正黑體" panose="020B0604030504040204" pitchFamily="34" charset="-120"/>
                          <a:cs typeface="+mn-cs"/>
                        </a:rPr>
                        <a:t>年</a:t>
                      </a:r>
                      <a:r>
                        <a:rPr lang="zh-TW" altLang="en-US" sz="2000" kern="1200" dirty="0" smtClean="0">
                          <a:solidFill>
                            <a:schemeClr val="tx1"/>
                          </a:solidFill>
                          <a:latin typeface="微軟正黑體" panose="020B0604030504040204" pitchFamily="34" charset="-120"/>
                          <a:ea typeface="微軟正黑體" panose="020B0604030504040204" pitchFamily="34" charset="-120"/>
                          <a:cs typeface="+mn-cs"/>
                        </a:rPr>
                        <a:t>以上</a:t>
                      </a:r>
                      <a:r>
                        <a:rPr lang="zh-TW" altLang="en-US" sz="2000" kern="1200" dirty="0">
                          <a:solidFill>
                            <a:schemeClr val="tx1"/>
                          </a:solidFill>
                          <a:latin typeface="微軟正黑體" panose="020B0604030504040204" pitchFamily="34" charset="-120"/>
                          <a:ea typeface="微軟正黑體" panose="020B0604030504040204" pitchFamily="34" charset="-120"/>
                          <a:cs typeface="+mn-cs"/>
                        </a:rPr>
                        <a:t>）</a:t>
                      </a:r>
                    </a:p>
                  </a:txBody>
                  <a:tcPr marL="38100" marR="38100" marT="38100" marB="38100"/>
                </a:tc>
              </a:tr>
              <a:tr h="859919">
                <a:tc>
                  <a:txBody>
                    <a:bodyPr/>
                    <a:lstStyle/>
                    <a:p>
                      <a:pPr algn="l"/>
                      <a:r>
                        <a:rPr lang="zh-TW" altLang="en-US" sz="2000" kern="1200" dirty="0">
                          <a:solidFill>
                            <a:schemeClr val="tx1"/>
                          </a:solidFill>
                          <a:latin typeface="微軟正黑體" panose="020B0604030504040204" pitchFamily="34" charset="-120"/>
                          <a:ea typeface="微軟正黑體" panose="020B0604030504040204" pitchFamily="34" charset="-120"/>
                          <a:cs typeface="+mn-cs"/>
                        </a:rPr>
                        <a:t>每周平均里程</a:t>
                      </a:r>
                    </a:p>
                  </a:txBody>
                  <a:tcPr marL="38100" marR="38100" marT="38100" marB="38100"/>
                </a:tc>
                <a:tc>
                  <a:txBody>
                    <a:bodyPr/>
                    <a:lstStyle/>
                    <a:p>
                      <a:pPr algn="l"/>
                      <a:r>
                        <a:rPr lang="en-US" altLang="zh-TW" sz="2000" kern="1200" dirty="0">
                          <a:solidFill>
                            <a:schemeClr val="tx1"/>
                          </a:solidFill>
                          <a:latin typeface="微軟正黑體" panose="020B0604030504040204" pitchFamily="34" charset="-120"/>
                          <a:ea typeface="微軟正黑體" panose="020B0604030504040204" pitchFamily="34" charset="-120"/>
                          <a:cs typeface="+mn-cs"/>
                        </a:rPr>
                        <a:t>12</a:t>
                      </a:r>
                      <a:r>
                        <a:rPr lang="zh-TW" altLang="en-US" sz="2000" kern="1200" dirty="0">
                          <a:solidFill>
                            <a:schemeClr val="tx1"/>
                          </a:solidFill>
                          <a:latin typeface="微軟正黑體" panose="020B0604030504040204" pitchFamily="34" charset="-120"/>
                          <a:ea typeface="微軟正黑體" panose="020B0604030504040204" pitchFamily="34" charset="-120"/>
                          <a:cs typeface="+mn-cs"/>
                        </a:rPr>
                        <a:t>（</a:t>
                      </a:r>
                      <a:r>
                        <a:rPr lang="en-US" altLang="zh-TW" sz="2000" kern="1200" dirty="0">
                          <a:solidFill>
                            <a:schemeClr val="tx1"/>
                          </a:solidFill>
                          <a:latin typeface="微軟正黑體" panose="020B0604030504040204" pitchFamily="34" charset="-120"/>
                          <a:ea typeface="微軟正黑體" panose="020B0604030504040204" pitchFamily="34" charset="-120"/>
                          <a:cs typeface="+mn-cs"/>
                        </a:rPr>
                        <a:t>&lt;100</a:t>
                      </a:r>
                      <a:r>
                        <a:rPr lang="zh-TW" altLang="en-US" sz="2000" kern="1200" dirty="0">
                          <a:solidFill>
                            <a:schemeClr val="tx1"/>
                          </a:solidFill>
                          <a:latin typeface="微軟正黑體" panose="020B0604030504040204" pitchFamily="34" charset="-120"/>
                          <a:ea typeface="微軟正黑體" panose="020B0604030504040204" pitchFamily="34" charset="-120"/>
                          <a:cs typeface="+mn-cs"/>
                        </a:rPr>
                        <a:t>英里），</a:t>
                      </a:r>
                      <a:r>
                        <a:rPr lang="en-US" altLang="zh-TW" sz="2000" kern="1200" dirty="0">
                          <a:solidFill>
                            <a:schemeClr val="tx1"/>
                          </a:solidFill>
                          <a:latin typeface="微軟正黑體" panose="020B0604030504040204" pitchFamily="34" charset="-120"/>
                          <a:ea typeface="微軟正黑體" panose="020B0604030504040204" pitchFamily="34" charset="-120"/>
                          <a:cs typeface="+mn-cs"/>
                        </a:rPr>
                        <a:t>10</a:t>
                      </a:r>
                      <a:r>
                        <a:rPr lang="zh-TW" altLang="en-US" sz="2000" kern="1200" dirty="0">
                          <a:solidFill>
                            <a:schemeClr val="tx1"/>
                          </a:solidFill>
                          <a:latin typeface="微軟正黑體" panose="020B0604030504040204" pitchFamily="34" charset="-120"/>
                          <a:ea typeface="微軟正黑體" panose="020B0604030504040204" pitchFamily="34" charset="-120"/>
                          <a:cs typeface="+mn-cs"/>
                        </a:rPr>
                        <a:t>（</a:t>
                      </a:r>
                      <a:r>
                        <a:rPr lang="en-US" altLang="zh-TW" sz="2000" kern="1200" dirty="0">
                          <a:solidFill>
                            <a:schemeClr val="tx1"/>
                          </a:solidFill>
                          <a:latin typeface="微軟正黑體" panose="020B0604030504040204" pitchFamily="34" charset="-120"/>
                          <a:ea typeface="微軟正黑體" panose="020B0604030504040204" pitchFamily="34" charset="-120"/>
                          <a:cs typeface="+mn-cs"/>
                        </a:rPr>
                        <a:t>100-200</a:t>
                      </a:r>
                      <a:r>
                        <a:rPr lang="zh-TW" altLang="en-US" sz="2000" kern="1200" dirty="0">
                          <a:solidFill>
                            <a:schemeClr val="tx1"/>
                          </a:solidFill>
                          <a:latin typeface="微軟正黑體" panose="020B0604030504040204" pitchFamily="34" charset="-120"/>
                          <a:ea typeface="微軟正黑體" panose="020B0604030504040204" pitchFamily="34" charset="-120"/>
                          <a:cs typeface="+mn-cs"/>
                        </a:rPr>
                        <a:t>英里），</a:t>
                      </a:r>
                      <a:r>
                        <a:rPr lang="en-US" altLang="zh-TW" sz="2000" kern="1200" dirty="0">
                          <a:solidFill>
                            <a:schemeClr val="tx1"/>
                          </a:solidFill>
                          <a:latin typeface="微軟正黑體" panose="020B0604030504040204" pitchFamily="34" charset="-120"/>
                          <a:ea typeface="微軟正黑體" panose="020B0604030504040204" pitchFamily="34" charset="-120"/>
                          <a:cs typeface="+mn-cs"/>
                        </a:rPr>
                        <a:t>3</a:t>
                      </a:r>
                      <a:r>
                        <a:rPr lang="zh-TW" altLang="en-US" sz="2000" kern="1200" dirty="0">
                          <a:solidFill>
                            <a:schemeClr val="tx1"/>
                          </a:solidFill>
                          <a:latin typeface="微軟正黑體" panose="020B0604030504040204" pitchFamily="34" charset="-120"/>
                          <a:ea typeface="微軟正黑體" panose="020B0604030504040204" pitchFamily="34" charset="-120"/>
                          <a:cs typeface="+mn-cs"/>
                        </a:rPr>
                        <a:t>（</a:t>
                      </a:r>
                      <a:r>
                        <a:rPr lang="en-US" altLang="zh-TW" sz="2000" kern="1200" dirty="0">
                          <a:solidFill>
                            <a:schemeClr val="tx1"/>
                          </a:solidFill>
                          <a:latin typeface="微軟正黑體" panose="020B0604030504040204" pitchFamily="34" charset="-120"/>
                          <a:ea typeface="微軟正黑體" panose="020B0604030504040204" pitchFamily="34" charset="-120"/>
                          <a:cs typeface="+mn-cs"/>
                        </a:rPr>
                        <a:t>200-300</a:t>
                      </a:r>
                      <a:r>
                        <a:rPr lang="zh-TW" altLang="en-US" sz="2000" kern="1200" dirty="0">
                          <a:solidFill>
                            <a:schemeClr val="tx1"/>
                          </a:solidFill>
                          <a:latin typeface="微軟正黑體" panose="020B0604030504040204" pitchFamily="34" charset="-120"/>
                          <a:ea typeface="微軟正黑體" panose="020B0604030504040204" pitchFamily="34" charset="-120"/>
                          <a:cs typeface="+mn-cs"/>
                        </a:rPr>
                        <a:t>英里）</a:t>
                      </a:r>
                      <a:r>
                        <a:rPr lang="zh-TW" altLang="en-US" sz="2000" kern="1200" dirty="0" smtClean="0">
                          <a:solidFill>
                            <a:schemeClr val="tx1"/>
                          </a:solidFill>
                          <a:latin typeface="微軟正黑體" panose="020B0604030504040204" pitchFamily="34" charset="-120"/>
                          <a:ea typeface="微軟正黑體" panose="020B0604030504040204" pitchFamily="34" charset="-120"/>
                          <a:cs typeface="+mn-cs"/>
                        </a:rPr>
                        <a:t>，</a:t>
                      </a:r>
                      <a:endParaRPr lang="en-US" altLang="zh-TW" sz="2000" kern="1200" dirty="0" smtClean="0">
                        <a:solidFill>
                          <a:schemeClr val="tx1"/>
                        </a:solidFill>
                        <a:latin typeface="微軟正黑體" panose="020B0604030504040204" pitchFamily="34" charset="-120"/>
                        <a:ea typeface="微軟正黑體" panose="020B0604030504040204" pitchFamily="34" charset="-120"/>
                        <a:cs typeface="+mn-cs"/>
                      </a:endParaRPr>
                    </a:p>
                    <a:p>
                      <a:pPr algn="l"/>
                      <a:r>
                        <a:rPr lang="en-US" altLang="zh-TW" sz="2000" kern="1200" dirty="0" smtClean="0">
                          <a:solidFill>
                            <a:schemeClr val="tx1"/>
                          </a:solidFill>
                          <a:latin typeface="微軟正黑體" panose="020B0604030504040204" pitchFamily="34" charset="-120"/>
                          <a:ea typeface="微軟正黑體" panose="020B0604030504040204" pitchFamily="34" charset="-120"/>
                          <a:cs typeface="+mn-cs"/>
                        </a:rPr>
                        <a:t>3</a:t>
                      </a:r>
                      <a:r>
                        <a:rPr lang="zh-TW" altLang="en-US" sz="2000" kern="1200" dirty="0">
                          <a:solidFill>
                            <a:schemeClr val="tx1"/>
                          </a:solidFill>
                          <a:latin typeface="微軟正黑體" panose="020B0604030504040204" pitchFamily="34" charset="-120"/>
                          <a:ea typeface="微軟正黑體" panose="020B0604030504040204" pitchFamily="34" charset="-120"/>
                          <a:cs typeface="+mn-cs"/>
                        </a:rPr>
                        <a:t>（</a:t>
                      </a:r>
                      <a:r>
                        <a:rPr lang="en-US" altLang="zh-TW" sz="2000" kern="1200" dirty="0">
                          <a:solidFill>
                            <a:schemeClr val="tx1"/>
                          </a:solidFill>
                          <a:latin typeface="微軟正黑體" panose="020B0604030504040204" pitchFamily="34" charset="-120"/>
                          <a:ea typeface="微軟正黑體" panose="020B0604030504040204" pitchFamily="34" charset="-120"/>
                          <a:cs typeface="+mn-cs"/>
                        </a:rPr>
                        <a:t>300-400</a:t>
                      </a:r>
                      <a:r>
                        <a:rPr lang="zh-TW" altLang="en-US" sz="2000" kern="1200" dirty="0">
                          <a:solidFill>
                            <a:schemeClr val="tx1"/>
                          </a:solidFill>
                          <a:latin typeface="微軟正黑體" panose="020B0604030504040204" pitchFamily="34" charset="-120"/>
                          <a:ea typeface="微軟正黑體" panose="020B0604030504040204" pitchFamily="34" charset="-120"/>
                          <a:cs typeface="+mn-cs"/>
                        </a:rPr>
                        <a:t>英里），</a:t>
                      </a:r>
                      <a:r>
                        <a:rPr lang="en-US" altLang="zh-TW" sz="2000" kern="1200" dirty="0">
                          <a:solidFill>
                            <a:schemeClr val="tx1"/>
                          </a:solidFill>
                          <a:latin typeface="微軟正黑體" panose="020B0604030504040204" pitchFamily="34" charset="-120"/>
                          <a:ea typeface="微軟正黑體" panose="020B0604030504040204" pitchFamily="34" charset="-120"/>
                          <a:cs typeface="+mn-cs"/>
                        </a:rPr>
                        <a:t>2</a:t>
                      </a:r>
                      <a:r>
                        <a:rPr lang="zh-TW" altLang="en-US" sz="2000" kern="1200" dirty="0">
                          <a:solidFill>
                            <a:schemeClr val="tx1"/>
                          </a:solidFill>
                          <a:latin typeface="微軟正黑體" panose="020B0604030504040204" pitchFamily="34" charset="-120"/>
                          <a:ea typeface="微軟正黑體" panose="020B0604030504040204" pitchFamily="34" charset="-120"/>
                          <a:cs typeface="+mn-cs"/>
                        </a:rPr>
                        <a:t>（</a:t>
                      </a:r>
                      <a:r>
                        <a:rPr lang="en-US" altLang="zh-TW" sz="2000" kern="1200" dirty="0">
                          <a:solidFill>
                            <a:schemeClr val="tx1"/>
                          </a:solidFill>
                          <a:latin typeface="微軟正黑體" panose="020B0604030504040204" pitchFamily="34" charset="-120"/>
                          <a:ea typeface="微軟正黑體" panose="020B0604030504040204" pitchFamily="34" charset="-120"/>
                          <a:cs typeface="+mn-cs"/>
                        </a:rPr>
                        <a:t>500+</a:t>
                      </a:r>
                      <a:r>
                        <a:rPr lang="zh-TW" altLang="en-US" sz="2000" kern="1200" dirty="0">
                          <a:solidFill>
                            <a:schemeClr val="tx1"/>
                          </a:solidFill>
                          <a:latin typeface="微軟正黑體" panose="020B0604030504040204" pitchFamily="34" charset="-120"/>
                          <a:ea typeface="微軟正黑體" panose="020B0604030504040204" pitchFamily="34" charset="-120"/>
                          <a:cs typeface="+mn-cs"/>
                        </a:rPr>
                        <a:t>英里）</a:t>
                      </a:r>
                    </a:p>
                  </a:txBody>
                  <a:tcPr marL="38100" marR="38100" marT="38100" marB="38100"/>
                </a:tc>
              </a:tr>
              <a:tr h="443881">
                <a:tc>
                  <a:txBody>
                    <a:bodyPr/>
                    <a:lstStyle/>
                    <a:p>
                      <a:pPr algn="l"/>
                      <a:r>
                        <a:rPr lang="zh-TW" altLang="en-US" sz="2000" kern="1200" dirty="0">
                          <a:solidFill>
                            <a:schemeClr val="tx1"/>
                          </a:solidFill>
                          <a:latin typeface="微軟正黑體" panose="020B0604030504040204" pitchFamily="34" charset="-120"/>
                          <a:ea typeface="微軟正黑體" panose="020B0604030504040204" pitchFamily="34" charset="-120"/>
                          <a:cs typeface="+mn-cs"/>
                        </a:rPr>
                        <a:t>車輛</a:t>
                      </a:r>
                      <a:r>
                        <a:rPr lang="zh-TW" altLang="en-US" sz="2000" kern="1200" dirty="0" smtClean="0">
                          <a:solidFill>
                            <a:schemeClr val="tx1"/>
                          </a:solidFill>
                          <a:latin typeface="微軟正黑體" panose="020B0604030504040204" pitchFamily="34" charset="-120"/>
                          <a:ea typeface="微軟正黑體" panose="020B0604030504040204" pitchFamily="34" charset="-120"/>
                          <a:cs typeface="+mn-cs"/>
                        </a:rPr>
                        <a:t>變速器</a:t>
                      </a:r>
                      <a:endParaRPr lang="zh-TW" altLang="en-US" sz="2000" kern="1200" dirty="0">
                        <a:solidFill>
                          <a:schemeClr val="tx1"/>
                        </a:solidFill>
                        <a:latin typeface="微軟正黑體" panose="020B0604030504040204" pitchFamily="34" charset="-120"/>
                        <a:ea typeface="微軟正黑體" panose="020B0604030504040204" pitchFamily="34" charset="-120"/>
                        <a:cs typeface="+mn-cs"/>
                      </a:endParaRPr>
                    </a:p>
                  </a:txBody>
                  <a:tcPr marL="38100" marR="38100" marT="38100" marB="38100"/>
                </a:tc>
                <a:tc>
                  <a:txBody>
                    <a:bodyPr/>
                    <a:lstStyle/>
                    <a:p>
                      <a:pPr algn="l"/>
                      <a:r>
                        <a:rPr lang="en-US" altLang="zh-TW" sz="2000" kern="1200" dirty="0">
                          <a:solidFill>
                            <a:schemeClr val="tx1"/>
                          </a:solidFill>
                          <a:latin typeface="微軟正黑體" panose="020B0604030504040204" pitchFamily="34" charset="-120"/>
                          <a:ea typeface="微軟正黑體" panose="020B0604030504040204" pitchFamily="34" charset="-120"/>
                          <a:cs typeface="+mn-cs"/>
                        </a:rPr>
                        <a:t>20</a:t>
                      </a:r>
                      <a:r>
                        <a:rPr lang="zh-TW" altLang="en-US" sz="2000" kern="1200" dirty="0">
                          <a:solidFill>
                            <a:schemeClr val="tx1"/>
                          </a:solidFill>
                          <a:latin typeface="微軟正黑體" panose="020B0604030504040204" pitchFamily="34" charset="-120"/>
                          <a:ea typeface="微軟正黑體" panose="020B0604030504040204" pitchFamily="34" charset="-120"/>
                          <a:cs typeface="+mn-cs"/>
                        </a:rPr>
                        <a:t>（手動），</a:t>
                      </a:r>
                      <a:r>
                        <a:rPr lang="en-US" altLang="zh-TW" sz="2000" kern="1200" dirty="0">
                          <a:solidFill>
                            <a:schemeClr val="tx1"/>
                          </a:solidFill>
                          <a:latin typeface="微軟正黑體" panose="020B0604030504040204" pitchFamily="34" charset="-120"/>
                          <a:ea typeface="微軟正黑體" panose="020B0604030504040204" pitchFamily="34" charset="-120"/>
                          <a:cs typeface="+mn-cs"/>
                        </a:rPr>
                        <a:t>10</a:t>
                      </a:r>
                      <a:r>
                        <a:rPr lang="zh-TW" altLang="en-US" sz="2000" kern="1200" dirty="0">
                          <a:solidFill>
                            <a:schemeClr val="tx1"/>
                          </a:solidFill>
                          <a:latin typeface="微軟正黑體" panose="020B0604030504040204" pitchFamily="34" charset="-120"/>
                          <a:ea typeface="微軟正黑體" panose="020B0604030504040204" pitchFamily="34" charset="-120"/>
                          <a:cs typeface="+mn-cs"/>
                        </a:rPr>
                        <a:t>（自動）</a:t>
                      </a:r>
                    </a:p>
                  </a:txBody>
                  <a:tcPr marL="38100" marR="38100" marT="38100" marB="38100"/>
                </a:tc>
              </a:tr>
            </a:tbl>
          </a:graphicData>
        </a:graphic>
      </p:graphicFrame>
    </p:spTree>
    <p:extLst>
      <p:ext uri="{BB962C8B-B14F-4D97-AF65-F5344CB8AC3E}">
        <p14:creationId xmlns:p14="http://schemas.microsoft.com/office/powerpoint/2010/main" val="10359999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413700" y="0"/>
            <a:ext cx="4529775" cy="1190969"/>
          </a:xfrm>
        </p:spPr>
        <p:txBody>
          <a:bodyPr>
            <a:normAutofit/>
          </a:bodyPr>
          <a:lstStyle/>
          <a:p>
            <a:r>
              <a:rPr lang="en-US" altLang="zh-TW" sz="4400" b="1" dirty="0">
                <a:latin typeface="微軟正黑體" panose="020B0604030504040204" pitchFamily="34" charset="-120"/>
                <a:ea typeface="微軟正黑體" panose="020B0604030504040204" pitchFamily="34" charset="-120"/>
              </a:rPr>
              <a:t>HMI design</a:t>
            </a:r>
            <a:endParaRPr lang="zh-TW" altLang="en-US" b="1"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585590" y="1971942"/>
            <a:ext cx="10999019" cy="3552558"/>
          </a:xfrm>
        </p:spPr>
        <p:txBody>
          <a:bodyPr>
            <a:noAutofit/>
          </a:bodyPr>
          <a:lstStyle/>
          <a:p>
            <a:pPr marL="342900" indent="-342900" algn="l">
              <a:lnSpc>
                <a:spcPct val="120000"/>
              </a:lnSpc>
              <a:buFont typeface="Arial" panose="020B0604020202020204" pitchFamily="34" charset="0"/>
              <a:buChar char="•"/>
            </a:pPr>
            <a:r>
              <a:rPr lang="en-US" altLang="zh-TW" dirty="0">
                <a:latin typeface="微軟正黑體" panose="020B0604030504040204" pitchFamily="34" charset="-120"/>
                <a:ea typeface="微軟正黑體" panose="020B0604030504040204" pitchFamily="34" charset="-120"/>
              </a:rPr>
              <a:t>HMI</a:t>
            </a:r>
            <a:r>
              <a:rPr lang="zh-TW" altLang="en-US" dirty="0">
                <a:latin typeface="微軟正黑體" panose="020B0604030504040204" pitchFamily="34" charset="-120"/>
                <a:ea typeface="微軟正黑體" panose="020B0604030504040204" pitchFamily="34" charset="-120"/>
              </a:rPr>
              <a:t>顯示器是由研究人員根據駕駛場景視頻設計</a:t>
            </a:r>
            <a:r>
              <a:rPr lang="zh-TW" altLang="en-US" dirty="0" smtClean="0">
                <a:latin typeface="微軟正黑體" panose="020B0604030504040204" pitchFamily="34" charset="-120"/>
                <a:ea typeface="微軟正黑體" panose="020B0604030504040204" pitchFamily="34" charset="-120"/>
              </a:rPr>
              <a:t>的。</a:t>
            </a:r>
            <a:r>
              <a:rPr lang="zh-TW" altLang="en-US" dirty="0">
                <a:latin typeface="微軟正黑體" panose="020B0604030504040204" pitchFamily="34" charset="-120"/>
                <a:ea typeface="微軟正黑體" panose="020B0604030504040204" pitchFamily="34" charset="-120"/>
              </a:rPr>
              <a:t>研究人員遵循了可用性啟發式</a:t>
            </a:r>
            <a:r>
              <a:rPr lang="zh-TW" altLang="en-US" dirty="0" smtClean="0">
                <a:latin typeface="微軟正黑體" panose="020B0604030504040204" pitchFamily="34" charset="-120"/>
                <a:ea typeface="微軟正黑體" panose="020B0604030504040204" pitchFamily="34" charset="-120"/>
              </a:rPr>
              <a:t>原理</a:t>
            </a:r>
            <a:r>
              <a:rPr lang="en-US" altLang="zh-TW" dirty="0">
                <a:latin typeface="微軟正黑體" panose="020B0604030504040204" pitchFamily="34" charset="-120"/>
                <a:ea typeface="微軟正黑體" panose="020B0604030504040204" pitchFamily="34" charset="-120"/>
              </a:rPr>
              <a:t>(Nielsen, 1994</a:t>
            </a:r>
            <a:r>
              <a:rPr lang="en-US" altLang="zh-TW" dirty="0" smtClean="0">
                <a:latin typeface="微軟正黑體" panose="020B0604030504040204" pitchFamily="34" charset="-120"/>
                <a:ea typeface="微軟正黑體" panose="020B0604030504040204" pitchFamily="34" charset="-120"/>
              </a:rPr>
              <a:t>)</a:t>
            </a: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為了消除</a:t>
            </a:r>
            <a:r>
              <a:rPr lang="en-US" altLang="zh-TW" dirty="0">
                <a:latin typeface="微軟正黑體" panose="020B0604030504040204" pitchFamily="34" charset="-120"/>
                <a:ea typeface="微軟正黑體" panose="020B0604030504040204" pitchFamily="34" charset="-120"/>
              </a:rPr>
              <a:t>HMI</a:t>
            </a:r>
            <a:r>
              <a:rPr lang="zh-TW" altLang="en-US" dirty="0" smtClean="0">
                <a:latin typeface="微軟正黑體" panose="020B0604030504040204" pitchFamily="34" charset="-120"/>
                <a:ea typeface="微軟正黑體" panose="020B0604030504040204" pitchFamily="34" charset="-120"/>
              </a:rPr>
              <a:t>設計是</a:t>
            </a:r>
            <a:r>
              <a:rPr lang="zh-TW" altLang="en-US" dirty="0">
                <a:latin typeface="微軟正黑體" panose="020B0604030504040204" pitchFamily="34" charset="-120"/>
                <a:ea typeface="微軟正黑體" panose="020B0604030504040204" pitchFamily="34" charset="-120"/>
              </a:rPr>
              <a:t>影響用戶信任度的一個混雜因素，在</a:t>
            </a:r>
            <a:r>
              <a:rPr lang="zh-TW" altLang="en-US" dirty="0" smtClean="0">
                <a:latin typeface="微軟正黑體" panose="020B0604030504040204" pitchFamily="34" charset="-120"/>
                <a:ea typeface="微軟正黑體" panose="020B0604030504040204" pitchFamily="34" charset="-120"/>
              </a:rPr>
              <a:t>進行</a:t>
            </a:r>
            <a:r>
              <a:rPr lang="zh-TW" altLang="en-US" dirty="0">
                <a:latin typeface="微軟正黑體" panose="020B0604030504040204" pitchFamily="34" charset="-120"/>
                <a:ea typeface="微軟正黑體" panose="020B0604030504040204" pitchFamily="34" charset="-120"/>
              </a:rPr>
              <a:t>使用者</a:t>
            </a:r>
            <a:r>
              <a:rPr lang="zh-TW" altLang="en-US" dirty="0" smtClean="0">
                <a:latin typeface="微軟正黑體" panose="020B0604030504040204" pitchFamily="34" charset="-120"/>
                <a:ea typeface="微軟正黑體" panose="020B0604030504040204" pitchFamily="34" charset="-120"/>
              </a:rPr>
              <a:t>試用</a:t>
            </a:r>
            <a:r>
              <a:rPr lang="zh-TW" altLang="en-US" dirty="0">
                <a:latin typeface="微軟正黑體" panose="020B0604030504040204" pitchFamily="34" charset="-120"/>
                <a:ea typeface="微軟正黑體" panose="020B0604030504040204" pitchFamily="34" charset="-120"/>
              </a:rPr>
              <a:t>之前，必須</a:t>
            </a:r>
            <a:r>
              <a:rPr lang="zh-TW" altLang="en-US" b="1" dirty="0">
                <a:latin typeface="微軟正黑體" panose="020B0604030504040204" pitchFamily="34" charset="-120"/>
                <a:ea typeface="微軟正黑體" panose="020B0604030504040204" pitchFamily="34" charset="-120"/>
              </a:rPr>
              <a:t>測試用戶是否理解顯示給他們的顯示器的含義</a:t>
            </a:r>
            <a:r>
              <a:rPr lang="zh-TW" altLang="en-US" dirty="0">
                <a:latin typeface="微軟正黑體" panose="020B0604030504040204" pitchFamily="34" charset="-120"/>
                <a:ea typeface="微軟正黑體" panose="020B0604030504040204" pitchFamily="34" charset="-120"/>
              </a:rPr>
              <a:t>，以消除由於誤解而產生的不信任</a:t>
            </a:r>
            <a:r>
              <a:rPr lang="zh-TW" altLang="en-US" dirty="0" smtClean="0">
                <a:latin typeface="微軟正黑體" panose="020B0604030504040204" pitchFamily="34" charset="-120"/>
                <a:ea typeface="微軟正黑體" panose="020B0604030504040204" pitchFamily="34" charset="-120"/>
              </a:rPr>
              <a:t>感</a:t>
            </a:r>
            <a:r>
              <a:rPr lang="zh-TW" altLang="en-US" dirty="0">
                <a:latin typeface="微軟正黑體" panose="020B0604030504040204" pitchFamily="34" charset="-120"/>
                <a:ea typeface="微軟正黑體" panose="020B0604030504040204" pitchFamily="34" charset="-120"/>
              </a:rPr>
              <a:t>。研究前涉及大約</a:t>
            </a:r>
            <a:r>
              <a:rPr lang="en-US" altLang="zh-TW" dirty="0">
                <a:latin typeface="微軟正黑體" panose="020B0604030504040204" pitchFamily="34" charset="-120"/>
                <a:ea typeface="微軟正黑體" panose="020B0604030504040204" pitchFamily="34" charset="-120"/>
              </a:rPr>
              <a:t>15</a:t>
            </a:r>
            <a:r>
              <a:rPr lang="zh-TW" altLang="en-US" dirty="0">
                <a:latin typeface="微軟正黑體" panose="020B0604030504040204" pitchFamily="34" charset="-120"/>
                <a:ea typeface="微軟正黑體" panose="020B0604030504040204" pitchFamily="34" charset="-120"/>
              </a:rPr>
              <a:t>分鐘的一對一訪談</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p:txBody>
      </p:sp>
      <p:sp>
        <p:nvSpPr>
          <p:cNvPr id="5" name="頁尾版面配置區 4"/>
          <p:cNvSpPr>
            <a:spLocks noGrp="1"/>
          </p:cNvSpPr>
          <p:nvPr>
            <p:ph type="ftr" sz="quarter" idx="11"/>
          </p:nvPr>
        </p:nvSpPr>
        <p:spPr/>
        <p:txBody>
          <a:bodyPr/>
          <a:lstStyle/>
          <a:p>
            <a:endParaRPr lang="zh-TW" altLang="en-US" dirty="0"/>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6</a:t>
            </a:fld>
            <a:endParaRPr lang="zh-TW" altLang="en-US"/>
          </a:p>
        </p:txBody>
      </p:sp>
    </p:spTree>
    <p:extLst>
      <p:ext uri="{BB962C8B-B14F-4D97-AF65-F5344CB8AC3E}">
        <p14:creationId xmlns:p14="http://schemas.microsoft.com/office/powerpoint/2010/main" val="26729990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413700" y="136444"/>
            <a:ext cx="4529775" cy="1190969"/>
          </a:xfrm>
        </p:spPr>
        <p:txBody>
          <a:bodyPr>
            <a:normAutofit/>
          </a:bodyPr>
          <a:lstStyle/>
          <a:p>
            <a:r>
              <a:rPr lang="en-US" altLang="zh-TW" sz="4400" b="1" dirty="0">
                <a:latin typeface="微軟正黑體" panose="020B0604030504040204" pitchFamily="34" charset="-120"/>
                <a:ea typeface="微軟正黑體" panose="020B0604030504040204" pitchFamily="34" charset="-120"/>
              </a:rPr>
              <a:t>HMI design</a:t>
            </a:r>
            <a:endParaRPr lang="zh-TW" altLang="en-US" sz="4400" b="1"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586965" y="1773207"/>
            <a:ext cx="10999019" cy="3552558"/>
          </a:xfrm>
        </p:spPr>
        <p:txBody>
          <a:bodyPr>
            <a:noAutofit/>
          </a:bodyPr>
          <a:lstStyle/>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為</a:t>
            </a:r>
            <a:r>
              <a:rPr lang="zh-TW" altLang="en-US" dirty="0">
                <a:latin typeface="微軟正黑體" panose="020B0604030504040204" pitchFamily="34" charset="-120"/>
                <a:ea typeface="微軟正黑體" panose="020B0604030504040204" pitchFamily="34" charset="-120"/>
              </a:rPr>
              <a:t>參與者提供了一組顯示圖，並要求他們將其與一組駕駛</a:t>
            </a:r>
            <a:r>
              <a:rPr lang="zh-TW" altLang="en-US" dirty="0" smtClean="0">
                <a:latin typeface="微軟正黑體" panose="020B0604030504040204" pitchFamily="34" charset="-120"/>
                <a:ea typeface="微軟正黑體" panose="020B0604030504040204" pitchFamily="34" charset="-120"/>
              </a:rPr>
              <a:t>場景影片的</a:t>
            </a:r>
            <a:r>
              <a:rPr lang="zh-TW" altLang="en-US" dirty="0">
                <a:latin typeface="微軟正黑體" panose="020B0604030504040204" pitchFamily="34" charset="-120"/>
                <a:ea typeface="微軟正黑體" panose="020B0604030504040204" pitchFamily="34" charset="-120"/>
              </a:rPr>
              <a:t>短語</a:t>
            </a:r>
            <a:r>
              <a:rPr lang="zh-TW" altLang="en-US" dirty="0" smtClean="0">
                <a:latin typeface="微軟正黑體" panose="020B0604030504040204" pitchFamily="34" charset="-120"/>
                <a:ea typeface="微軟正黑體" panose="020B0604030504040204" pitchFamily="34" charset="-120"/>
              </a:rPr>
              <a:t>和</a:t>
            </a:r>
            <a:r>
              <a:rPr lang="zh-TW" altLang="en-US" dirty="0">
                <a:latin typeface="微軟正黑體" panose="020B0604030504040204" pitchFamily="34" charset="-120"/>
                <a:ea typeface="微軟正黑體" panose="020B0604030504040204" pitchFamily="34" charset="-120"/>
              </a:rPr>
              <a:t>螢幕</a:t>
            </a:r>
            <a:r>
              <a:rPr lang="zh-TW" altLang="en-US" dirty="0" smtClean="0">
                <a:latin typeface="微軟正黑體" panose="020B0604030504040204" pitchFamily="34" charset="-120"/>
                <a:ea typeface="微軟正黑體" panose="020B0604030504040204" pitchFamily="34" charset="-120"/>
              </a:rPr>
              <a:t>截</a:t>
            </a:r>
            <a:r>
              <a:rPr lang="zh-TW" altLang="en-US" dirty="0">
                <a:latin typeface="微軟正黑體" panose="020B0604030504040204" pitchFamily="34" charset="-120"/>
                <a:ea typeface="微軟正黑體" panose="020B0604030504040204" pitchFamily="34" charset="-120"/>
              </a:rPr>
              <a:t>圖進行匹配。為他們提供了三組顯示：</a:t>
            </a:r>
          </a:p>
          <a:p>
            <a:pPr marL="342900" indent="-342900" algn="l">
              <a:lnSpc>
                <a:spcPct val="12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第一組</a:t>
            </a:r>
            <a:r>
              <a:rPr lang="en-US" altLang="zh-TW" dirty="0" smtClean="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英國交通標誌</a:t>
            </a:r>
          </a:p>
          <a:p>
            <a:pPr marL="342900" indent="-342900" algn="l">
              <a:lnSpc>
                <a:spcPct val="12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第二組</a:t>
            </a:r>
            <a:r>
              <a:rPr lang="en-US" altLang="zh-TW" dirty="0" smtClean="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車輛可以看到的東西</a:t>
            </a:r>
          </a:p>
          <a:p>
            <a:pPr marL="342900" indent="-342900" algn="l">
              <a:lnSpc>
                <a:spcPct val="12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第三</a:t>
            </a:r>
            <a:r>
              <a:rPr lang="zh-TW" altLang="en-US" dirty="0">
                <a:latin typeface="微軟正黑體" panose="020B0604030504040204" pitchFamily="34" charset="-120"/>
                <a:ea typeface="微軟正黑體" panose="020B0604030504040204" pitchFamily="34" charset="-120"/>
              </a:rPr>
              <a:t>組</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車輛將做</a:t>
            </a:r>
            <a:r>
              <a:rPr lang="zh-TW" altLang="en-US" dirty="0" smtClean="0">
                <a:latin typeface="微軟正黑體" panose="020B0604030504040204" pitchFamily="34" charset="-120"/>
                <a:ea typeface="微軟正黑體" panose="020B0604030504040204" pitchFamily="34" charset="-120"/>
              </a:rPr>
              <a:t>什麼</a:t>
            </a:r>
            <a:endParaRPr lang="en-US" altLang="zh-TW" dirty="0" smtClean="0">
              <a:latin typeface="微軟正黑體" panose="020B0604030504040204" pitchFamily="34" charset="-120"/>
              <a:ea typeface="微軟正黑體" panose="020B0604030504040204" pitchFamily="34" charset="-120"/>
            </a:endParaRPr>
          </a:p>
        </p:txBody>
      </p:sp>
      <p:sp>
        <p:nvSpPr>
          <p:cNvPr id="5" name="頁尾版面配置區 4"/>
          <p:cNvSpPr>
            <a:spLocks noGrp="1"/>
          </p:cNvSpPr>
          <p:nvPr>
            <p:ph type="ftr" sz="quarter" idx="11"/>
          </p:nvPr>
        </p:nvSpPr>
        <p:spPr/>
        <p:txBody>
          <a:bodyPr/>
          <a:lstStyle/>
          <a:p>
            <a:endParaRPr lang="zh-TW" altLang="en-US" dirty="0"/>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7</a:t>
            </a:fld>
            <a:endParaRPr lang="zh-TW" altLang="en-US"/>
          </a:p>
        </p:txBody>
      </p:sp>
      <p:pic>
        <p:nvPicPr>
          <p:cNvPr id="2051" name="Picture 3" descr="圖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69602" y="4173116"/>
            <a:ext cx="6198498" cy="2027762"/>
          </a:xfrm>
          <a:prstGeom prst="rect">
            <a:avLst/>
          </a:prstGeom>
          <a:noFill/>
          <a:extLst>
            <a:ext uri="{909E8E84-426E-40DD-AFC4-6F175D3DCCD1}">
              <a14:hiddenFill xmlns:a14="http://schemas.microsoft.com/office/drawing/2010/main">
                <a:solidFill>
                  <a:srgbClr val="FFFFFF"/>
                </a:solidFill>
              </a14:hiddenFill>
            </a:ext>
          </a:extLst>
        </p:spPr>
      </p:pic>
      <p:sp>
        <p:nvSpPr>
          <p:cNvPr id="8" name="副標題 2"/>
          <p:cNvSpPr txBox="1">
            <a:spLocks/>
          </p:cNvSpPr>
          <p:nvPr/>
        </p:nvSpPr>
        <p:spPr>
          <a:xfrm>
            <a:off x="72615" y="2009775"/>
            <a:ext cx="11868150" cy="4711700"/>
          </a:xfrm>
          <a:prstGeom prst="rect">
            <a:avLst/>
          </a:prstGeom>
          <a:noFill/>
          <a:ln w="38100">
            <a:solidFill>
              <a:srgbClr val="FFC000"/>
            </a:solidFill>
          </a:ln>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solidFill>
                <a:srgbClr val="FF0000"/>
              </a:solidFill>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6161155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93567" y="23386"/>
            <a:ext cx="4529775" cy="831296"/>
          </a:xfrm>
        </p:spPr>
        <p:txBody>
          <a:bodyPr>
            <a:normAutofit/>
          </a:bodyPr>
          <a:lstStyle/>
          <a:p>
            <a:r>
              <a:rPr lang="en-US" altLang="zh-TW" sz="4400" b="1" dirty="0">
                <a:latin typeface="微軟正黑體" panose="020B0604030504040204" pitchFamily="34" charset="-120"/>
                <a:ea typeface="微軟正黑體" panose="020B0604030504040204" pitchFamily="34" charset="-120"/>
              </a:rPr>
              <a:t>HMI design</a:t>
            </a:r>
            <a:endParaRPr lang="zh-TW" altLang="en-US" sz="4400" b="1"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596490" y="1025644"/>
            <a:ext cx="10999019" cy="3552558"/>
          </a:xfrm>
        </p:spPr>
        <p:txBody>
          <a:bodyPr>
            <a:noAutofit/>
          </a:bodyPr>
          <a:lstStyle/>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獲取參與者對</a:t>
            </a:r>
            <a:r>
              <a:rPr lang="zh-TW" altLang="en-US" dirty="0" smtClean="0">
                <a:latin typeface="微軟正黑體" panose="020B0604030504040204" pitchFamily="34" charset="-120"/>
                <a:ea typeface="微軟正黑體" panose="020B0604030504040204" pitchFamily="34" charset="-120"/>
              </a:rPr>
              <a:t>顯示的</a:t>
            </a:r>
            <a:r>
              <a:rPr lang="zh-TW" altLang="en-US" dirty="0">
                <a:latin typeface="微軟正黑體" panose="020B0604030504040204" pitchFamily="34" charset="-120"/>
                <a:ea typeface="微軟正黑體" panose="020B0604030504040204" pitchFamily="34" charset="-120"/>
              </a:rPr>
              <a:t>想法和意見的反饋</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添加對比鮮明</a:t>
            </a:r>
            <a:r>
              <a:rPr lang="zh-TW" altLang="en-US" dirty="0" smtClean="0">
                <a:latin typeface="微軟正黑體" panose="020B0604030504040204" pitchFamily="34" charset="-120"/>
                <a:ea typeface="微軟正黑體" panose="020B0604030504040204" pitchFamily="34" charset="-120"/>
              </a:rPr>
              <a:t>的路面顏色</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重新措辭以在顯示的不同含義</a:t>
            </a:r>
            <a:r>
              <a:rPr lang="zh-TW" altLang="en-US" dirty="0" smtClean="0">
                <a:latin typeface="微軟正黑體" panose="020B0604030504040204" pitchFamily="34" charset="-120"/>
                <a:ea typeface="微軟正黑體" panose="020B0604030504040204" pitchFamily="34" charset="-120"/>
              </a:rPr>
              <a:t>之間更</a:t>
            </a:r>
            <a:r>
              <a:rPr lang="zh-TW" altLang="en-US" dirty="0">
                <a:latin typeface="微軟正黑體" panose="020B0604030504040204" pitchFamily="34" charset="-120"/>
                <a:ea typeface="微軟正黑體" panose="020B0604030504040204" pitchFamily="34" charset="-120"/>
              </a:rPr>
              <a:t>清晰的解釋</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增加了車輛前部以指示其相對於車輛的位置</a:t>
            </a:r>
            <a:r>
              <a:rPr lang="zh-TW" altLang="en-US" dirty="0" smtClean="0">
                <a:latin typeface="微軟正黑體" panose="020B0604030504040204" pitchFamily="34" charset="-120"/>
                <a:ea typeface="微軟正黑體" panose="020B0604030504040204" pitchFamily="34" charset="-120"/>
              </a:rPr>
              <a:t>。</a:t>
            </a: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觀察</a:t>
            </a:r>
            <a:r>
              <a:rPr lang="zh-TW" altLang="en-US" dirty="0">
                <a:latin typeface="微軟正黑體" panose="020B0604030504040204" pitchFamily="34" charset="-120"/>
                <a:ea typeface="微軟正黑體" panose="020B0604030504040204" pitchFamily="34" charset="-120"/>
              </a:rPr>
              <a:t>到所有參與者都完成了全部三組練習，而沒有任何錯誤答案。向參與者展示了最終的</a:t>
            </a:r>
            <a:r>
              <a:rPr lang="en-US" altLang="zh-TW" dirty="0">
                <a:latin typeface="微軟正黑體" panose="020B0604030504040204" pitchFamily="34" charset="-120"/>
                <a:ea typeface="微軟正黑體" panose="020B0604030504040204" pitchFamily="34" charset="-120"/>
              </a:rPr>
              <a:t>HMI</a:t>
            </a:r>
            <a:r>
              <a:rPr lang="zh-TW" altLang="en-US" dirty="0" smtClean="0">
                <a:latin typeface="微軟正黑體" panose="020B0604030504040204" pitchFamily="34" charset="-120"/>
                <a:ea typeface="微軟正黑體" panose="020B0604030504040204" pitchFamily="34" charset="-120"/>
              </a:rPr>
              <a:t>設計</a:t>
            </a: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第</a:t>
            </a:r>
            <a:r>
              <a:rPr lang="en-US" altLang="zh-TW" dirty="0">
                <a:latin typeface="微軟正黑體" panose="020B0604030504040204" pitchFamily="34" charset="-120"/>
                <a:ea typeface="微軟正黑體" panose="020B0604030504040204" pitchFamily="34" charset="-120"/>
              </a:rPr>
              <a:t>1</a:t>
            </a:r>
            <a:r>
              <a:rPr lang="zh-TW" altLang="en-US" dirty="0">
                <a:latin typeface="微軟正黑體" panose="020B0604030504040204" pitchFamily="34" charset="-120"/>
                <a:ea typeface="微軟正黑體" panose="020B0604030504040204" pitchFamily="34" charset="-120"/>
              </a:rPr>
              <a:t>組：無反饋</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未提供</a:t>
            </a:r>
            <a:r>
              <a:rPr lang="en-US" altLang="zh-TW" dirty="0">
                <a:latin typeface="微軟正黑體" panose="020B0604030504040204" pitchFamily="34" charset="-120"/>
                <a:ea typeface="微軟正黑體" panose="020B0604030504040204" pitchFamily="34" charset="-120"/>
              </a:rPr>
              <a:t>HMI</a:t>
            </a:r>
            <a:r>
              <a:rPr lang="zh-TW" altLang="en-US" dirty="0">
                <a:latin typeface="微軟正黑體" panose="020B0604030504040204" pitchFamily="34" charset="-120"/>
                <a:ea typeface="微軟正黑體" panose="020B0604030504040204" pitchFamily="34" charset="-120"/>
              </a:rPr>
              <a:t>顯示。</a:t>
            </a:r>
          </a:p>
          <a:p>
            <a:pPr marL="342900" indent="-342900" algn="l">
              <a:lnSpc>
                <a:spcPct val="12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第</a:t>
            </a:r>
            <a:r>
              <a:rPr lang="en-US" altLang="zh-TW" dirty="0">
                <a:latin typeface="微軟正黑體" panose="020B0604030504040204" pitchFamily="34" charset="-120"/>
                <a:ea typeface="微軟正黑體" panose="020B0604030504040204" pitchFamily="34" charset="-120"/>
              </a:rPr>
              <a:t>2</a:t>
            </a:r>
            <a:r>
              <a:rPr lang="zh-TW" altLang="en-US" dirty="0">
                <a:latin typeface="微軟正黑體" panose="020B0604030504040204" pitchFamily="34" charset="-120"/>
                <a:ea typeface="微軟正黑體" panose="020B0604030504040204" pitchFamily="34" charset="-120"/>
              </a:rPr>
              <a:t>組：適度的反饋</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顯示</a:t>
            </a:r>
            <a:r>
              <a:rPr lang="en-US" altLang="zh-TW" dirty="0">
                <a:latin typeface="微軟正黑體" panose="020B0604030504040204" pitchFamily="34" charset="-120"/>
                <a:ea typeface="微軟正黑體" panose="020B0604030504040204" pitchFamily="34" charset="-120"/>
              </a:rPr>
              <a:t>Set 1 UK</a:t>
            </a:r>
            <a:r>
              <a:rPr lang="zh-TW" altLang="en-US" dirty="0">
                <a:latin typeface="微軟正黑體" panose="020B0604030504040204" pitchFamily="34" charset="-120"/>
                <a:ea typeface="微軟正黑體" panose="020B0604030504040204" pitchFamily="34" charset="-120"/>
              </a:rPr>
              <a:t>交通標誌和</a:t>
            </a:r>
            <a:r>
              <a:rPr lang="en-US" altLang="zh-TW" dirty="0">
                <a:latin typeface="微軟正黑體" panose="020B0604030504040204" pitchFamily="34" charset="-120"/>
                <a:ea typeface="微軟正黑體" panose="020B0604030504040204" pitchFamily="34" charset="-120"/>
              </a:rPr>
              <a:t>Set 2</a:t>
            </a:r>
            <a:r>
              <a:rPr lang="zh-TW" altLang="en-US" dirty="0">
                <a:latin typeface="微軟正黑體" panose="020B0604030504040204" pitchFamily="34" charset="-120"/>
                <a:ea typeface="微軟正黑體" panose="020B0604030504040204" pitchFamily="34" charset="-120"/>
              </a:rPr>
              <a:t>車輛可以看到的東西。</a:t>
            </a:r>
          </a:p>
          <a:p>
            <a:pPr marL="342900" indent="-342900" algn="l">
              <a:lnSpc>
                <a:spcPct val="12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第</a:t>
            </a:r>
            <a:r>
              <a:rPr lang="en-US" altLang="zh-TW" dirty="0">
                <a:latin typeface="微軟正黑體" panose="020B0604030504040204" pitchFamily="34" charset="-120"/>
                <a:ea typeface="微軟正黑體" panose="020B0604030504040204" pitchFamily="34" charset="-120"/>
              </a:rPr>
              <a:t>3</a:t>
            </a:r>
            <a:r>
              <a:rPr lang="zh-TW" altLang="en-US" dirty="0">
                <a:latin typeface="微軟正黑體" panose="020B0604030504040204" pitchFamily="34" charset="-120"/>
                <a:ea typeface="微軟正黑體" panose="020B0604030504040204" pitchFamily="34" charset="-120"/>
              </a:rPr>
              <a:t>組：高反饋</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顯示</a:t>
            </a:r>
            <a:r>
              <a:rPr lang="en-US" altLang="zh-TW" dirty="0">
                <a:latin typeface="微軟正黑體" panose="020B0604030504040204" pitchFamily="34" charset="-120"/>
                <a:ea typeface="微軟正黑體" panose="020B0604030504040204" pitchFamily="34" charset="-120"/>
              </a:rPr>
              <a:t>Set 1 UK</a:t>
            </a:r>
            <a:r>
              <a:rPr lang="zh-TW" altLang="en-US" dirty="0">
                <a:latin typeface="微軟正黑體" panose="020B0604030504040204" pitchFamily="34" charset="-120"/>
                <a:ea typeface="微軟正黑體" panose="020B0604030504040204" pitchFamily="34" charset="-120"/>
              </a:rPr>
              <a:t>交通標誌，</a:t>
            </a:r>
            <a:r>
              <a:rPr lang="en-US" altLang="zh-TW" dirty="0">
                <a:latin typeface="微軟正黑體" panose="020B0604030504040204" pitchFamily="34" charset="-120"/>
                <a:ea typeface="微軟正黑體" panose="020B0604030504040204" pitchFamily="34" charset="-120"/>
              </a:rPr>
              <a:t>Set 2</a:t>
            </a:r>
            <a:r>
              <a:rPr lang="zh-TW" altLang="en-US" dirty="0">
                <a:latin typeface="微軟正黑體" panose="020B0604030504040204" pitchFamily="34" charset="-120"/>
                <a:ea typeface="微軟正黑體" panose="020B0604030504040204" pitchFamily="34" charset="-120"/>
              </a:rPr>
              <a:t>車輛可以看到的內容和</a:t>
            </a:r>
            <a:r>
              <a:rPr lang="en-US" altLang="zh-TW" dirty="0">
                <a:latin typeface="微軟正黑體" panose="020B0604030504040204" pitchFamily="34" charset="-120"/>
                <a:ea typeface="微軟正黑體" panose="020B0604030504040204" pitchFamily="34" charset="-120"/>
              </a:rPr>
              <a:t>Set 3</a:t>
            </a:r>
            <a:r>
              <a:rPr lang="zh-TW" altLang="en-US" dirty="0">
                <a:latin typeface="微軟正黑體" panose="020B0604030504040204" pitchFamily="34" charset="-120"/>
                <a:ea typeface="微軟正黑體" panose="020B0604030504040204" pitchFamily="34" charset="-120"/>
              </a:rPr>
              <a:t>車輛將要做什麼。</a:t>
            </a:r>
            <a:endParaRPr lang="en-US" altLang="zh-TW" dirty="0">
              <a:latin typeface="微軟正黑體" panose="020B0604030504040204" pitchFamily="34" charset="-120"/>
              <a:ea typeface="微軟正黑體" panose="020B0604030504040204" pitchFamily="34" charset="-120"/>
            </a:endParaRPr>
          </a:p>
        </p:txBody>
      </p:sp>
      <p:sp>
        <p:nvSpPr>
          <p:cNvPr id="5" name="頁尾版面配置區 4"/>
          <p:cNvSpPr>
            <a:spLocks noGrp="1"/>
          </p:cNvSpPr>
          <p:nvPr>
            <p:ph type="ftr" sz="quarter" idx="11"/>
          </p:nvPr>
        </p:nvSpPr>
        <p:spPr/>
        <p:txBody>
          <a:bodyPr/>
          <a:lstStyle/>
          <a:p>
            <a:endParaRPr lang="zh-TW" altLang="en-US" dirty="0"/>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8</a:t>
            </a:fld>
            <a:endParaRPr lang="zh-TW" altLang="en-US"/>
          </a:p>
        </p:txBody>
      </p:sp>
      <p:sp>
        <p:nvSpPr>
          <p:cNvPr id="8" name="副標題 2"/>
          <p:cNvSpPr txBox="1">
            <a:spLocks/>
          </p:cNvSpPr>
          <p:nvPr/>
        </p:nvSpPr>
        <p:spPr>
          <a:xfrm>
            <a:off x="350717" y="4228497"/>
            <a:ext cx="11159067" cy="2207228"/>
          </a:xfrm>
          <a:prstGeom prst="rect">
            <a:avLst/>
          </a:prstGeom>
          <a:noFill/>
          <a:ln w="38100">
            <a:solidFill>
              <a:srgbClr val="FFC000"/>
            </a:solidFill>
          </a:ln>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solidFill>
                <a:srgbClr val="FF0000"/>
              </a:solidFill>
              <a:latin typeface="微軟正黑體" panose="020B0604030504040204" pitchFamily="34" charset="-120"/>
              <a:ea typeface="微軟正黑體" panose="020B0604030504040204" pitchFamily="34" charset="-120"/>
            </a:endParaRPr>
          </a:p>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4879967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413700" y="136444"/>
            <a:ext cx="2620651" cy="1190969"/>
          </a:xfrm>
        </p:spPr>
        <p:txBody>
          <a:bodyPr/>
          <a:lstStyle/>
          <a:p>
            <a:r>
              <a:rPr lang="zh-TW" altLang="en-US" b="1" dirty="0" smtClean="0">
                <a:latin typeface="微軟正黑體" panose="020B0604030504040204" pitchFamily="34" charset="-120"/>
                <a:ea typeface="微軟正黑體" panose="020B0604030504040204" pitchFamily="34" charset="-120"/>
              </a:rPr>
              <a:t>儀器</a:t>
            </a:r>
            <a:endParaRPr lang="zh-TW" altLang="en-US" b="1"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621481" y="1438542"/>
            <a:ext cx="3055169" cy="4543158"/>
          </a:xfrm>
        </p:spPr>
        <p:txBody>
          <a:bodyPr>
            <a:noAutofit/>
          </a:bodyPr>
          <a:lstStyle/>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拉夫堡大學的靜態駕駛模擬器</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駕駛場景投影到駕駛員座椅前約</a:t>
            </a:r>
            <a:r>
              <a:rPr lang="en-US" altLang="zh-TW" dirty="0">
                <a:latin typeface="微軟正黑體" panose="020B0604030504040204" pitchFamily="34" charset="-120"/>
                <a:ea typeface="微軟正黑體" panose="020B0604030504040204" pitchFamily="34" charset="-120"/>
              </a:rPr>
              <a:t>3 m</a:t>
            </a:r>
            <a:r>
              <a:rPr lang="zh-TW" altLang="en-US" dirty="0">
                <a:latin typeface="微軟正黑體" panose="020B0604030504040204" pitchFamily="34" charset="-120"/>
                <a:ea typeface="微軟正黑體" panose="020B0604030504040204" pitchFamily="34" charset="-120"/>
              </a:rPr>
              <a:t>的牆壁上</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使用了</a:t>
            </a:r>
            <a:r>
              <a:rPr lang="en-US" altLang="zh-TW" dirty="0">
                <a:latin typeface="微軟正黑體" panose="020B0604030504040204" pitchFamily="34" charset="-120"/>
                <a:ea typeface="微軟正黑體" panose="020B0604030504040204" pitchFamily="34" charset="-120"/>
              </a:rPr>
              <a:t>10</a:t>
            </a:r>
            <a:r>
              <a:rPr lang="zh-TW" altLang="en-US" dirty="0">
                <a:latin typeface="微軟正黑體" panose="020B0604030504040204" pitchFamily="34" charset="-120"/>
                <a:ea typeface="微軟正黑體" panose="020B0604030504040204" pitchFamily="34" charset="-120"/>
              </a:rPr>
              <a:t>個不同駕駛場景的影片（每個影片持續約</a:t>
            </a:r>
            <a:r>
              <a:rPr lang="en-US" altLang="zh-TW" dirty="0">
                <a:latin typeface="微軟正黑體" panose="020B0604030504040204" pitchFamily="34" charset="-120"/>
                <a:ea typeface="微軟正黑體" panose="020B0604030504040204" pitchFamily="34" charset="-120"/>
              </a:rPr>
              <a:t>2</a:t>
            </a:r>
            <a:r>
              <a:rPr lang="zh-TW" altLang="en-US" dirty="0">
                <a:latin typeface="微軟正黑體" panose="020B0604030504040204" pitchFamily="34" charset="-120"/>
                <a:ea typeface="微軟正黑體" panose="020B0604030504040204" pitchFamily="34" charset="-120"/>
              </a:rPr>
              <a:t>分鐘）</a:t>
            </a:r>
          </a:p>
        </p:txBody>
      </p:sp>
      <p:sp>
        <p:nvSpPr>
          <p:cNvPr id="5" name="頁尾版面配置區 4"/>
          <p:cNvSpPr>
            <a:spLocks noGrp="1"/>
          </p:cNvSpPr>
          <p:nvPr>
            <p:ph type="ftr" sz="quarter" idx="11"/>
          </p:nvPr>
        </p:nvSpPr>
        <p:spPr/>
        <p:txBody>
          <a:bodyPr/>
          <a:lstStyle/>
          <a:p>
            <a:endParaRPr lang="zh-TW" altLang="en-US" dirty="0"/>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9</a:t>
            </a:fld>
            <a:endParaRPr lang="zh-TW" altLang="en-US"/>
          </a:p>
        </p:txBody>
      </p:sp>
      <p:graphicFrame>
        <p:nvGraphicFramePr>
          <p:cNvPr id="4" name="表格 3"/>
          <p:cNvGraphicFramePr>
            <a:graphicFrameLocks noGrp="1"/>
          </p:cNvGraphicFramePr>
          <p:nvPr>
            <p:extLst>
              <p:ext uri="{D42A27DB-BD31-4B8C-83A1-F6EECF244321}">
                <p14:modId xmlns:p14="http://schemas.microsoft.com/office/powerpoint/2010/main" val="3129101412"/>
              </p:ext>
            </p:extLst>
          </p:nvPr>
        </p:nvGraphicFramePr>
        <p:xfrm>
          <a:off x="3869375" y="427672"/>
          <a:ext cx="8127999" cy="6111240"/>
        </p:xfrm>
        <a:graphic>
          <a:graphicData uri="http://schemas.openxmlformats.org/drawingml/2006/table">
            <a:tbl>
              <a:tblPr firstRow="1" bandRow="1">
                <a:tableStyleId>{5C22544A-7EE6-4342-B048-85BDC9FD1C3A}</a:tableStyleId>
              </a:tblPr>
              <a:tblGrid>
                <a:gridCol w="483550"/>
                <a:gridCol w="1713550"/>
                <a:gridCol w="5930899"/>
              </a:tblGrid>
              <a:tr h="370840">
                <a:tc>
                  <a:txBody>
                    <a:bodyPr/>
                    <a:lstStyle/>
                    <a:p>
                      <a:pPr algn="ctr"/>
                      <a:endParaRPr lang="zh-TW" altLang="en-US" b="1" dirty="0">
                        <a:effectLst/>
                        <a:latin typeface="微軟正黑體" panose="020B0604030504040204" pitchFamily="34" charset="-120"/>
                        <a:ea typeface="微軟正黑體" panose="020B0604030504040204" pitchFamily="34" charset="-120"/>
                      </a:endParaRPr>
                    </a:p>
                  </a:txBody>
                  <a:tcPr marL="38100" marR="38100" marT="38100" marB="38100"/>
                </a:tc>
                <a:tc>
                  <a:txBody>
                    <a:bodyPr/>
                    <a:lstStyle/>
                    <a:p>
                      <a:pPr algn="ctr"/>
                      <a:r>
                        <a:rPr lang="zh-TW" altLang="en-US" b="1" dirty="0">
                          <a:effectLst/>
                          <a:latin typeface="微軟正黑體" panose="020B0604030504040204" pitchFamily="34" charset="-120"/>
                          <a:ea typeface="微軟正黑體" panose="020B0604030504040204" pitchFamily="34" charset="-120"/>
                        </a:rPr>
                        <a:t>駕駛場景</a:t>
                      </a:r>
                    </a:p>
                  </a:txBody>
                  <a:tcPr marL="38100" marR="38100" marT="38100" marB="38100"/>
                </a:tc>
                <a:tc>
                  <a:txBody>
                    <a:bodyPr/>
                    <a:lstStyle/>
                    <a:p>
                      <a:pPr algn="ctr"/>
                      <a:r>
                        <a:rPr lang="zh-TW" altLang="en-US" b="1" dirty="0">
                          <a:effectLst/>
                          <a:latin typeface="微軟正黑體" panose="020B0604030504040204" pitchFamily="34" charset="-120"/>
                          <a:ea typeface="微軟正黑體" panose="020B0604030504040204" pitchFamily="34" charset="-120"/>
                        </a:rPr>
                        <a:t>描述</a:t>
                      </a:r>
                    </a:p>
                  </a:txBody>
                  <a:tcPr marL="38100" marR="38100" marT="38100" marB="38100"/>
                </a:tc>
              </a:tr>
              <a:tr h="370840">
                <a:tc>
                  <a:txBody>
                    <a:bodyPr/>
                    <a:lstStyle/>
                    <a:p>
                      <a:pPr algn="l"/>
                      <a:r>
                        <a:rPr lang="en-US" altLang="zh-TW" dirty="0" smtClean="0">
                          <a:effectLst/>
                          <a:latin typeface="微軟正黑體" panose="020B0604030504040204" pitchFamily="34" charset="-120"/>
                          <a:ea typeface="微軟正黑體" panose="020B0604030504040204" pitchFamily="34" charset="-120"/>
                        </a:rPr>
                        <a:t>1</a:t>
                      </a:r>
                      <a:endParaRPr lang="zh-TW" altLang="en-US" dirty="0">
                        <a:effectLst/>
                        <a:latin typeface="微軟正黑體" panose="020B0604030504040204" pitchFamily="34" charset="-120"/>
                        <a:ea typeface="微軟正黑體" panose="020B0604030504040204" pitchFamily="34" charset="-120"/>
                      </a:endParaRPr>
                    </a:p>
                  </a:txBody>
                  <a:tcPr marL="38100" marR="38100" marT="38100" marB="38100"/>
                </a:tc>
                <a:tc>
                  <a:txBody>
                    <a:bodyPr/>
                    <a:lstStyle/>
                    <a:p>
                      <a:pPr algn="l"/>
                      <a:r>
                        <a:rPr lang="zh-TW" altLang="en-US" dirty="0" smtClean="0">
                          <a:effectLst/>
                          <a:latin typeface="微軟正黑體" panose="020B0604030504040204" pitchFamily="34" charset="-120"/>
                          <a:ea typeface="微軟正黑體" panose="020B0604030504040204" pitchFamily="34" charset="-120"/>
                        </a:rPr>
                        <a:t>離開商業</a:t>
                      </a:r>
                      <a:r>
                        <a:rPr lang="zh-TW" altLang="en-US" dirty="0">
                          <a:effectLst/>
                          <a:latin typeface="微軟正黑體" panose="020B0604030504040204" pitchFamily="34" charset="-120"/>
                          <a:ea typeface="微軟正黑體" panose="020B0604030504040204" pitchFamily="34" charset="-120"/>
                        </a:rPr>
                        <a:t>園</a:t>
                      </a:r>
                    </a:p>
                  </a:txBody>
                  <a:tcPr marL="38100" marR="38100" marT="38100" marB="38100"/>
                </a:tc>
                <a:tc>
                  <a:txBody>
                    <a:bodyPr/>
                    <a:lstStyle/>
                    <a:p>
                      <a:pPr algn="l"/>
                      <a:r>
                        <a:rPr lang="zh-TW" altLang="en-US" dirty="0">
                          <a:solidFill>
                            <a:schemeClr val="tx1"/>
                          </a:solidFill>
                          <a:effectLst/>
                          <a:latin typeface="微軟正黑體" panose="020B0604030504040204" pitchFamily="34" charset="-120"/>
                          <a:ea typeface="微軟正黑體" panose="020B0604030504040204" pitchFamily="34" charset="-120"/>
                        </a:rPr>
                        <a:t>離開商業園區的車輛；限速</a:t>
                      </a:r>
                      <a:r>
                        <a:rPr lang="en-US" altLang="zh-TW" dirty="0">
                          <a:solidFill>
                            <a:schemeClr val="tx1"/>
                          </a:solidFill>
                          <a:effectLst/>
                          <a:latin typeface="微軟正黑體" panose="020B0604030504040204" pitchFamily="34" charset="-120"/>
                          <a:ea typeface="微軟正黑體" panose="020B0604030504040204" pitchFamily="34" charset="-120"/>
                        </a:rPr>
                        <a:t>20mph; </a:t>
                      </a:r>
                      <a:r>
                        <a:rPr lang="zh-TW" altLang="en-US" dirty="0">
                          <a:solidFill>
                            <a:schemeClr val="tx1"/>
                          </a:solidFill>
                          <a:effectLst/>
                          <a:latin typeface="微軟正黑體" panose="020B0604030504040204" pitchFamily="34" charset="-120"/>
                          <a:ea typeface="微軟正黑體" panose="020B0604030504040204" pitchFamily="34" charset="-120"/>
                        </a:rPr>
                        <a:t>道路上的人行橫道；騎單車的人</a:t>
                      </a:r>
                      <a:r>
                        <a:rPr lang="en-US" altLang="zh-TW" dirty="0">
                          <a:solidFill>
                            <a:schemeClr val="tx1"/>
                          </a:solidFill>
                          <a:effectLst/>
                          <a:latin typeface="微軟正黑體" panose="020B0604030504040204" pitchFamily="34" charset="-120"/>
                          <a:ea typeface="微軟正黑體" panose="020B0604030504040204" pitchFamily="34" charset="-120"/>
                        </a:rPr>
                        <a:t>; </a:t>
                      </a:r>
                      <a:r>
                        <a:rPr lang="zh-TW" altLang="en-US" dirty="0">
                          <a:solidFill>
                            <a:schemeClr val="tx1"/>
                          </a:solidFill>
                          <a:effectLst/>
                          <a:latin typeface="微軟正黑體" panose="020B0604030504040204" pitchFamily="34" charset="-120"/>
                          <a:ea typeface="微軟正黑體" panose="020B0604030504040204" pitchFamily="34" charset="-120"/>
                        </a:rPr>
                        <a:t>迴旋</a:t>
                      </a:r>
                      <a:r>
                        <a:rPr lang="zh-TW" altLang="en-US" dirty="0" smtClean="0">
                          <a:solidFill>
                            <a:schemeClr val="tx1"/>
                          </a:solidFill>
                          <a:effectLst/>
                          <a:latin typeface="微軟正黑體" panose="020B0604030504040204" pitchFamily="34" charset="-120"/>
                          <a:ea typeface="微軟正黑體" panose="020B0604030504040204" pitchFamily="34" charset="-120"/>
                        </a:rPr>
                        <a:t>處晴朗道路</a:t>
                      </a:r>
                      <a:r>
                        <a:rPr lang="zh-TW" altLang="en-US" dirty="0">
                          <a:solidFill>
                            <a:schemeClr val="tx1"/>
                          </a:solidFill>
                          <a:effectLst/>
                          <a:latin typeface="微軟正黑體" panose="020B0604030504040204" pitchFamily="34" charset="-120"/>
                          <a:ea typeface="微軟正黑體" panose="020B0604030504040204" pitchFamily="34" charset="-120"/>
                        </a:rPr>
                        <a:t>狀況；最小的流量。</a:t>
                      </a:r>
                    </a:p>
                  </a:txBody>
                  <a:tcPr marL="38100" marR="38100" marT="38100" marB="38100"/>
                </a:tc>
              </a:tr>
              <a:tr h="370840">
                <a:tc>
                  <a:txBody>
                    <a:bodyPr/>
                    <a:lstStyle/>
                    <a:p>
                      <a:pPr algn="l"/>
                      <a:r>
                        <a:rPr lang="en-US" altLang="zh-TW">
                          <a:effectLst/>
                          <a:latin typeface="微軟正黑體" panose="020B0604030504040204" pitchFamily="34" charset="-120"/>
                          <a:ea typeface="微軟正黑體" panose="020B0604030504040204" pitchFamily="34" charset="-120"/>
                        </a:rPr>
                        <a:t>2</a:t>
                      </a:r>
                    </a:p>
                  </a:txBody>
                  <a:tcPr marL="38100" marR="38100" marT="38100" marB="38100"/>
                </a:tc>
                <a:tc>
                  <a:txBody>
                    <a:bodyPr/>
                    <a:lstStyle/>
                    <a:p>
                      <a:pPr algn="l"/>
                      <a:r>
                        <a:rPr lang="zh-TW" altLang="en-US" dirty="0">
                          <a:effectLst/>
                          <a:latin typeface="微軟正黑體" panose="020B0604030504040204" pitchFamily="34" charset="-120"/>
                          <a:ea typeface="微軟正黑體" panose="020B0604030504040204" pitchFamily="34" charset="-120"/>
                        </a:rPr>
                        <a:t>雙車道</a:t>
                      </a:r>
                    </a:p>
                  </a:txBody>
                  <a:tcPr marL="38100" marR="38100" marT="38100" marB="38100"/>
                </a:tc>
                <a:tc>
                  <a:txBody>
                    <a:bodyPr/>
                    <a:lstStyle/>
                    <a:p>
                      <a:pPr algn="l"/>
                      <a:r>
                        <a:rPr lang="zh-TW" altLang="en-US" dirty="0">
                          <a:solidFill>
                            <a:schemeClr val="tx1"/>
                          </a:solidFill>
                          <a:effectLst/>
                          <a:latin typeface="微軟正黑體" panose="020B0604030504040204" pitchFamily="34" charset="-120"/>
                          <a:ea typeface="微軟正黑體" panose="020B0604030504040204" pitchFamily="34" charset="-120"/>
                        </a:rPr>
                        <a:t>繁忙的郊區環形交叉路口；雙行車道</a:t>
                      </a:r>
                      <a:r>
                        <a:rPr lang="en-US" altLang="zh-TW" dirty="0">
                          <a:solidFill>
                            <a:schemeClr val="tx1"/>
                          </a:solidFill>
                          <a:effectLst/>
                          <a:latin typeface="微軟正黑體" panose="020B0604030504040204" pitchFamily="34" charset="-120"/>
                          <a:ea typeface="微軟正黑體" panose="020B0604030504040204" pitchFamily="34" charset="-120"/>
                        </a:rPr>
                        <a:t>; </a:t>
                      </a:r>
                      <a:r>
                        <a:rPr lang="zh-TW" altLang="en-US" dirty="0">
                          <a:solidFill>
                            <a:schemeClr val="tx1"/>
                          </a:solidFill>
                          <a:effectLst/>
                          <a:latin typeface="微軟正黑體" panose="020B0604030504040204" pitchFamily="34" charset="-120"/>
                          <a:ea typeface="微軟正黑體" panose="020B0604030504040204" pitchFamily="34" charset="-120"/>
                        </a:rPr>
                        <a:t>最高時速</a:t>
                      </a:r>
                      <a:r>
                        <a:rPr lang="en-US" altLang="zh-TW" dirty="0">
                          <a:solidFill>
                            <a:schemeClr val="tx1"/>
                          </a:solidFill>
                          <a:effectLst/>
                          <a:latin typeface="微軟正黑體" panose="020B0604030504040204" pitchFamily="34" charset="-120"/>
                          <a:ea typeface="微軟正黑體" panose="020B0604030504040204" pitchFamily="34" charset="-120"/>
                        </a:rPr>
                        <a:t>40 mph; </a:t>
                      </a:r>
                      <a:r>
                        <a:rPr lang="zh-TW" altLang="en-US" dirty="0">
                          <a:solidFill>
                            <a:schemeClr val="tx1"/>
                          </a:solidFill>
                          <a:effectLst/>
                          <a:latin typeface="微軟正黑體" panose="020B0604030504040204" pitchFamily="34" charset="-120"/>
                          <a:ea typeface="微軟正黑體" panose="020B0604030504040204" pitchFamily="34" charset="-120"/>
                        </a:rPr>
                        <a:t>高速攝影機</a:t>
                      </a:r>
                      <a:r>
                        <a:rPr lang="zh-TW" altLang="en-US" dirty="0" smtClean="0">
                          <a:solidFill>
                            <a:schemeClr val="tx1"/>
                          </a:solidFill>
                          <a:effectLst/>
                          <a:latin typeface="微軟正黑體" panose="020B0604030504040204" pitchFamily="34" charset="-120"/>
                          <a:ea typeface="微軟正黑體" panose="020B0604030504040204" pitchFamily="34" charset="-120"/>
                        </a:rPr>
                        <a:t>，晴朗的</a:t>
                      </a:r>
                      <a:r>
                        <a:rPr lang="zh-TW" altLang="en-US" dirty="0">
                          <a:solidFill>
                            <a:schemeClr val="tx1"/>
                          </a:solidFill>
                          <a:effectLst/>
                          <a:latin typeface="微軟正黑體" panose="020B0604030504040204" pitchFamily="34" charset="-120"/>
                          <a:ea typeface="微軟正黑體" panose="020B0604030504040204" pitchFamily="34" charset="-120"/>
                        </a:rPr>
                        <a:t>路況。</a:t>
                      </a:r>
                    </a:p>
                  </a:txBody>
                  <a:tcPr marL="38100" marR="38100" marT="38100" marB="38100"/>
                </a:tc>
              </a:tr>
              <a:tr h="370840">
                <a:tc>
                  <a:txBody>
                    <a:bodyPr/>
                    <a:lstStyle/>
                    <a:p>
                      <a:pPr algn="l"/>
                      <a:r>
                        <a:rPr lang="en-US" altLang="zh-TW">
                          <a:effectLst/>
                          <a:latin typeface="微軟正黑體" panose="020B0604030504040204" pitchFamily="34" charset="-120"/>
                          <a:ea typeface="微軟正黑體" panose="020B0604030504040204" pitchFamily="34" charset="-120"/>
                        </a:rPr>
                        <a:t>3</a:t>
                      </a:r>
                    </a:p>
                  </a:txBody>
                  <a:tcPr marL="38100" marR="38100" marT="38100" marB="38100"/>
                </a:tc>
                <a:tc>
                  <a:txBody>
                    <a:bodyPr/>
                    <a:lstStyle/>
                    <a:p>
                      <a:pPr algn="l"/>
                      <a:r>
                        <a:rPr lang="zh-TW" altLang="en-US">
                          <a:effectLst/>
                          <a:latin typeface="微軟正黑體" panose="020B0604030504040204" pitchFamily="34" charset="-120"/>
                          <a:ea typeface="微軟正黑體" panose="020B0604030504040204" pitchFamily="34" charset="-120"/>
                        </a:rPr>
                        <a:t>小村莊</a:t>
                      </a:r>
                    </a:p>
                  </a:txBody>
                  <a:tcPr marL="38100" marR="38100" marT="38100" marB="38100"/>
                </a:tc>
                <a:tc>
                  <a:txBody>
                    <a:bodyPr/>
                    <a:lstStyle/>
                    <a:p>
                      <a:pPr algn="l"/>
                      <a:r>
                        <a:rPr lang="zh-TW" altLang="en-US" dirty="0">
                          <a:solidFill>
                            <a:schemeClr val="tx1"/>
                          </a:solidFill>
                          <a:effectLst/>
                          <a:latin typeface="微軟正黑體" panose="020B0604030504040204" pitchFamily="34" charset="-120"/>
                          <a:ea typeface="微軟正黑體" panose="020B0604030504040204" pitchFamily="34" charset="-120"/>
                        </a:rPr>
                        <a:t>單行車道；小村莊</a:t>
                      </a:r>
                      <a:r>
                        <a:rPr lang="en-US" altLang="zh-TW" dirty="0">
                          <a:solidFill>
                            <a:schemeClr val="tx1"/>
                          </a:solidFill>
                          <a:effectLst/>
                          <a:latin typeface="微軟正黑體" panose="020B0604030504040204" pitchFamily="34" charset="-120"/>
                          <a:ea typeface="微軟正黑體" panose="020B0604030504040204" pitchFamily="34" charset="-120"/>
                        </a:rPr>
                        <a:t>; </a:t>
                      </a:r>
                      <a:r>
                        <a:rPr lang="zh-TW" altLang="en-US" dirty="0">
                          <a:solidFill>
                            <a:schemeClr val="tx1"/>
                          </a:solidFill>
                          <a:effectLst/>
                          <a:latin typeface="微軟正黑體" panose="020B0604030504040204" pitchFamily="34" charset="-120"/>
                          <a:ea typeface="微軟正黑體" panose="020B0604030504040204" pitchFamily="34" charset="-120"/>
                        </a:rPr>
                        <a:t>限速</a:t>
                      </a:r>
                      <a:r>
                        <a:rPr lang="en-US" altLang="zh-TW" dirty="0">
                          <a:solidFill>
                            <a:schemeClr val="tx1"/>
                          </a:solidFill>
                          <a:effectLst/>
                          <a:latin typeface="微軟正黑體" panose="020B0604030504040204" pitchFamily="34" charset="-120"/>
                          <a:ea typeface="微軟正黑體" panose="020B0604030504040204" pitchFamily="34" charset="-120"/>
                        </a:rPr>
                        <a:t>30mph; </a:t>
                      </a:r>
                      <a:r>
                        <a:rPr lang="zh-TW" altLang="en-US" dirty="0">
                          <a:solidFill>
                            <a:schemeClr val="tx1"/>
                          </a:solidFill>
                          <a:effectLst/>
                          <a:latin typeface="微軟正黑體" panose="020B0604030504040204" pitchFamily="34" charset="-120"/>
                          <a:ea typeface="微軟正黑體" panose="020B0604030504040204" pitchFamily="34" charset="-120"/>
                        </a:rPr>
                        <a:t>橋樑狹窄，</a:t>
                      </a:r>
                      <a:r>
                        <a:rPr lang="zh-TW" altLang="en-US" dirty="0" smtClean="0">
                          <a:solidFill>
                            <a:schemeClr val="tx1"/>
                          </a:solidFill>
                          <a:effectLst/>
                          <a:latin typeface="微軟正黑體" panose="020B0604030504040204" pitchFamily="34" charset="-120"/>
                          <a:ea typeface="微軟正黑體" panose="020B0604030504040204" pitchFamily="34" charset="-120"/>
                        </a:rPr>
                        <a:t>道路晴朗。</a:t>
                      </a:r>
                      <a:endParaRPr lang="zh-TW" altLang="en-US" dirty="0">
                        <a:solidFill>
                          <a:schemeClr val="tx1"/>
                        </a:solidFill>
                        <a:effectLst/>
                        <a:latin typeface="微軟正黑體" panose="020B0604030504040204" pitchFamily="34" charset="-120"/>
                        <a:ea typeface="微軟正黑體" panose="020B0604030504040204" pitchFamily="34" charset="-120"/>
                      </a:endParaRPr>
                    </a:p>
                  </a:txBody>
                  <a:tcPr marL="38100" marR="38100" marT="38100" marB="38100"/>
                </a:tc>
              </a:tr>
              <a:tr h="370840">
                <a:tc>
                  <a:txBody>
                    <a:bodyPr/>
                    <a:lstStyle/>
                    <a:p>
                      <a:pPr algn="l"/>
                      <a:r>
                        <a:rPr lang="en-US" altLang="zh-TW">
                          <a:effectLst/>
                          <a:latin typeface="微軟正黑體" panose="020B0604030504040204" pitchFamily="34" charset="-120"/>
                          <a:ea typeface="微軟正黑體" panose="020B0604030504040204" pitchFamily="34" charset="-120"/>
                        </a:rPr>
                        <a:t>4</a:t>
                      </a:r>
                    </a:p>
                  </a:txBody>
                  <a:tcPr marL="38100" marR="38100" marT="38100" marB="38100"/>
                </a:tc>
                <a:tc>
                  <a:txBody>
                    <a:bodyPr/>
                    <a:lstStyle/>
                    <a:p>
                      <a:pPr algn="l"/>
                      <a:r>
                        <a:rPr lang="zh-TW" altLang="en-US" dirty="0">
                          <a:effectLst/>
                          <a:latin typeface="微軟正黑體" panose="020B0604030504040204" pitchFamily="34" charset="-120"/>
                          <a:ea typeface="微軟正黑體" panose="020B0604030504040204" pitchFamily="34" charset="-120"/>
                        </a:rPr>
                        <a:t>市</a:t>
                      </a:r>
                      <a:r>
                        <a:rPr lang="zh-TW" altLang="en-US" dirty="0" smtClean="0">
                          <a:effectLst/>
                          <a:latin typeface="微軟正黑體" panose="020B0604030504040204" pitchFamily="34" charset="-120"/>
                          <a:ea typeface="微軟正黑體" panose="020B0604030504040204" pitchFamily="34" charset="-120"/>
                        </a:rPr>
                        <a:t>中心</a:t>
                      </a:r>
                      <a:endParaRPr lang="zh-TW" altLang="en-US" dirty="0">
                        <a:effectLst/>
                        <a:latin typeface="微軟正黑體" panose="020B0604030504040204" pitchFamily="34" charset="-120"/>
                        <a:ea typeface="微軟正黑體" panose="020B0604030504040204" pitchFamily="34" charset="-120"/>
                      </a:endParaRPr>
                    </a:p>
                  </a:txBody>
                  <a:tcPr marL="38100" marR="38100" marT="38100" marB="38100"/>
                </a:tc>
                <a:tc>
                  <a:txBody>
                    <a:bodyPr/>
                    <a:lstStyle/>
                    <a:p>
                      <a:pPr algn="l"/>
                      <a:r>
                        <a:rPr lang="zh-TW" altLang="en-US" dirty="0">
                          <a:solidFill>
                            <a:schemeClr val="tx1"/>
                          </a:solidFill>
                          <a:effectLst/>
                          <a:latin typeface="微軟正黑體" panose="020B0604030504040204" pitchFamily="34" charset="-120"/>
                          <a:ea typeface="微軟正黑體" panose="020B0604030504040204" pitchFamily="34" charset="-120"/>
                        </a:rPr>
                        <a:t>市</a:t>
                      </a:r>
                      <a:r>
                        <a:rPr lang="zh-TW" altLang="en-US" dirty="0" smtClean="0">
                          <a:solidFill>
                            <a:schemeClr val="tx1"/>
                          </a:solidFill>
                          <a:effectLst/>
                          <a:latin typeface="微軟正黑體" panose="020B0604030504040204" pitchFamily="34" charset="-120"/>
                          <a:ea typeface="微軟正黑體" panose="020B0604030504040204" pitchFamily="34" charset="-120"/>
                        </a:rPr>
                        <a:t>中心</a:t>
                      </a:r>
                      <a:r>
                        <a:rPr lang="en-US" altLang="zh-TW" dirty="0">
                          <a:solidFill>
                            <a:schemeClr val="tx1"/>
                          </a:solidFill>
                          <a:effectLst/>
                          <a:latin typeface="微軟正黑體" panose="020B0604030504040204" pitchFamily="34" charset="-120"/>
                          <a:ea typeface="微軟正黑體" panose="020B0604030504040204" pitchFamily="34" charset="-120"/>
                        </a:rPr>
                        <a:t>; </a:t>
                      </a:r>
                      <a:r>
                        <a:rPr lang="zh-TW" altLang="en-US" dirty="0">
                          <a:solidFill>
                            <a:schemeClr val="tx1"/>
                          </a:solidFill>
                          <a:effectLst/>
                          <a:latin typeface="微軟正黑體" panose="020B0604030504040204" pitchFamily="34" charset="-120"/>
                          <a:ea typeface="微軟正黑體" panose="020B0604030504040204" pitchFamily="34" charset="-120"/>
                        </a:rPr>
                        <a:t>限速</a:t>
                      </a:r>
                      <a:r>
                        <a:rPr lang="en-US" altLang="zh-TW" dirty="0">
                          <a:solidFill>
                            <a:schemeClr val="tx1"/>
                          </a:solidFill>
                          <a:effectLst/>
                          <a:latin typeface="微軟正黑體" panose="020B0604030504040204" pitchFamily="34" charset="-120"/>
                          <a:ea typeface="微軟正黑體" panose="020B0604030504040204" pitchFamily="34" charset="-120"/>
                        </a:rPr>
                        <a:t>20mph; </a:t>
                      </a:r>
                      <a:r>
                        <a:rPr lang="zh-TW" altLang="en-US" dirty="0">
                          <a:solidFill>
                            <a:schemeClr val="tx1"/>
                          </a:solidFill>
                          <a:effectLst/>
                          <a:latin typeface="微軟正黑體" panose="020B0604030504040204" pitchFamily="34" charset="-120"/>
                          <a:ea typeface="微軟正黑體" panose="020B0604030504040204" pitchFamily="34" charset="-120"/>
                        </a:rPr>
                        <a:t>繁忙的道路；迂迴</a:t>
                      </a:r>
                      <a:r>
                        <a:rPr lang="en-US" altLang="zh-TW" dirty="0">
                          <a:solidFill>
                            <a:schemeClr val="tx1"/>
                          </a:solidFill>
                          <a:effectLst/>
                          <a:latin typeface="微軟正黑體" panose="020B0604030504040204" pitchFamily="34" charset="-120"/>
                          <a:ea typeface="微軟正黑體" panose="020B0604030504040204" pitchFamily="34" charset="-120"/>
                        </a:rPr>
                        <a:t>; </a:t>
                      </a:r>
                      <a:r>
                        <a:rPr lang="zh-TW" altLang="en-US" dirty="0">
                          <a:solidFill>
                            <a:schemeClr val="tx1"/>
                          </a:solidFill>
                          <a:effectLst/>
                          <a:latin typeface="微軟正黑體" panose="020B0604030504040204" pitchFamily="34" charset="-120"/>
                          <a:ea typeface="微軟正黑體" panose="020B0604030504040204" pitchFamily="34" charset="-120"/>
                        </a:rPr>
                        <a:t>高行人水平</a:t>
                      </a:r>
                      <a:r>
                        <a:rPr lang="en-US" altLang="zh-TW" dirty="0">
                          <a:solidFill>
                            <a:schemeClr val="tx1"/>
                          </a:solidFill>
                          <a:effectLst/>
                          <a:latin typeface="微軟正黑體" panose="020B0604030504040204" pitchFamily="34" charset="-120"/>
                          <a:ea typeface="微軟正黑體" panose="020B0604030504040204" pitchFamily="34" charset="-120"/>
                        </a:rPr>
                        <a:t>; </a:t>
                      </a:r>
                      <a:r>
                        <a:rPr lang="zh-TW" altLang="en-US" dirty="0">
                          <a:solidFill>
                            <a:schemeClr val="tx1"/>
                          </a:solidFill>
                          <a:effectLst/>
                          <a:latin typeface="微軟正黑體" panose="020B0604030504040204" pitchFamily="34" charset="-120"/>
                          <a:ea typeface="微軟正黑體" panose="020B0604030504040204" pitchFamily="34" charset="-120"/>
                        </a:rPr>
                        <a:t>交通燈</a:t>
                      </a:r>
                      <a:r>
                        <a:rPr lang="zh-TW" altLang="en-US" dirty="0" smtClean="0">
                          <a:solidFill>
                            <a:schemeClr val="tx1"/>
                          </a:solidFill>
                          <a:effectLst/>
                          <a:latin typeface="微軟正黑體" panose="020B0604030504040204" pitchFamily="34" charset="-120"/>
                          <a:ea typeface="微軟正黑體" panose="020B0604030504040204" pitchFamily="34" charset="-120"/>
                        </a:rPr>
                        <a:t>，晴朗道路</a:t>
                      </a:r>
                      <a:r>
                        <a:rPr lang="zh-TW" altLang="en-US" dirty="0">
                          <a:solidFill>
                            <a:schemeClr val="tx1"/>
                          </a:solidFill>
                          <a:effectLst/>
                          <a:latin typeface="微軟正黑體" panose="020B0604030504040204" pitchFamily="34" charset="-120"/>
                          <a:ea typeface="微軟正黑體" panose="020B0604030504040204" pitchFamily="34" charset="-120"/>
                        </a:rPr>
                        <a:t>狀況。</a:t>
                      </a:r>
                    </a:p>
                  </a:txBody>
                  <a:tcPr marL="38100" marR="38100" marT="38100" marB="38100"/>
                </a:tc>
              </a:tr>
              <a:tr h="370840">
                <a:tc>
                  <a:txBody>
                    <a:bodyPr/>
                    <a:lstStyle/>
                    <a:p>
                      <a:pPr algn="l"/>
                      <a:r>
                        <a:rPr lang="en-US" altLang="zh-TW">
                          <a:effectLst/>
                          <a:latin typeface="微軟正黑體" panose="020B0604030504040204" pitchFamily="34" charset="-120"/>
                          <a:ea typeface="微軟正黑體" panose="020B0604030504040204" pitchFamily="34" charset="-120"/>
                        </a:rPr>
                        <a:t>5</a:t>
                      </a:r>
                    </a:p>
                  </a:txBody>
                  <a:tcPr marL="38100" marR="38100" marT="38100" marB="38100"/>
                </a:tc>
                <a:tc>
                  <a:txBody>
                    <a:bodyPr/>
                    <a:lstStyle/>
                    <a:p>
                      <a:pPr algn="l"/>
                      <a:r>
                        <a:rPr lang="zh-TW" altLang="en-US" dirty="0" smtClean="0">
                          <a:effectLst/>
                          <a:latin typeface="微軟正黑體" panose="020B0604030504040204" pitchFamily="34" charset="-120"/>
                          <a:ea typeface="微軟正黑體" panose="020B0604030504040204" pitchFamily="34" charset="-120"/>
                        </a:rPr>
                        <a:t>單行道</a:t>
                      </a:r>
                      <a:endParaRPr lang="zh-TW" altLang="en-US" dirty="0">
                        <a:effectLst/>
                        <a:latin typeface="微軟正黑體" panose="020B0604030504040204" pitchFamily="34" charset="-120"/>
                        <a:ea typeface="微軟正黑體" panose="020B0604030504040204" pitchFamily="34" charset="-120"/>
                      </a:endParaRPr>
                    </a:p>
                  </a:txBody>
                  <a:tcPr marL="38100" marR="38100" marT="38100" marB="38100"/>
                </a:tc>
                <a:tc>
                  <a:txBody>
                    <a:bodyPr/>
                    <a:lstStyle/>
                    <a:p>
                      <a:pPr algn="l"/>
                      <a:r>
                        <a:rPr lang="zh-TW" altLang="en-US" dirty="0">
                          <a:solidFill>
                            <a:schemeClr val="tx1"/>
                          </a:solidFill>
                          <a:effectLst/>
                          <a:latin typeface="微軟正黑體" panose="020B0604030504040204" pitchFamily="34" charset="-120"/>
                          <a:ea typeface="微軟正黑體" panose="020B0604030504040204" pitchFamily="34" charset="-120"/>
                        </a:rPr>
                        <a:t>單行車道；限速</a:t>
                      </a:r>
                      <a:r>
                        <a:rPr lang="en-US" altLang="zh-TW" dirty="0">
                          <a:solidFill>
                            <a:schemeClr val="tx1"/>
                          </a:solidFill>
                          <a:effectLst/>
                          <a:latin typeface="微軟正黑體" panose="020B0604030504040204" pitchFamily="34" charset="-120"/>
                          <a:ea typeface="微軟正黑體" panose="020B0604030504040204" pitchFamily="34" charset="-120"/>
                        </a:rPr>
                        <a:t>50 mph; </a:t>
                      </a:r>
                      <a:r>
                        <a:rPr lang="zh-TW" altLang="en-US" dirty="0">
                          <a:solidFill>
                            <a:schemeClr val="tx1"/>
                          </a:solidFill>
                          <a:effectLst/>
                          <a:latin typeface="微軟正黑體" panose="020B0604030504040204" pitchFamily="34" charset="-120"/>
                          <a:ea typeface="微軟正黑體" panose="020B0604030504040204" pitchFamily="34" charset="-120"/>
                        </a:rPr>
                        <a:t>迴旋處 交通流量低，</a:t>
                      </a:r>
                      <a:r>
                        <a:rPr lang="zh-TW" altLang="en-US" dirty="0" smtClean="0">
                          <a:solidFill>
                            <a:schemeClr val="tx1"/>
                          </a:solidFill>
                          <a:effectLst/>
                          <a:latin typeface="微軟正黑體" panose="020B0604030504040204" pitchFamily="34" charset="-120"/>
                          <a:ea typeface="微軟正黑體" panose="020B0604030504040204" pitchFamily="34" charset="-120"/>
                        </a:rPr>
                        <a:t>路況晴朗。</a:t>
                      </a:r>
                      <a:endParaRPr lang="zh-TW" altLang="en-US" dirty="0">
                        <a:solidFill>
                          <a:schemeClr val="tx1"/>
                        </a:solidFill>
                        <a:effectLst/>
                        <a:latin typeface="微軟正黑體" panose="020B0604030504040204" pitchFamily="34" charset="-120"/>
                        <a:ea typeface="微軟正黑體" panose="020B0604030504040204" pitchFamily="34" charset="-120"/>
                      </a:endParaRPr>
                    </a:p>
                  </a:txBody>
                  <a:tcPr marL="38100" marR="38100" marT="38100" marB="38100"/>
                </a:tc>
              </a:tr>
              <a:tr h="370840">
                <a:tc>
                  <a:txBody>
                    <a:bodyPr/>
                    <a:lstStyle/>
                    <a:p>
                      <a:pPr algn="l"/>
                      <a:r>
                        <a:rPr lang="en-US" altLang="zh-TW">
                          <a:effectLst/>
                          <a:latin typeface="微軟正黑體" panose="020B0604030504040204" pitchFamily="34" charset="-120"/>
                          <a:ea typeface="微軟正黑體" panose="020B0604030504040204" pitchFamily="34" charset="-120"/>
                        </a:rPr>
                        <a:t>6</a:t>
                      </a:r>
                    </a:p>
                  </a:txBody>
                  <a:tcPr marL="38100" marR="38100" marT="38100" marB="38100"/>
                </a:tc>
                <a:tc>
                  <a:txBody>
                    <a:bodyPr/>
                    <a:lstStyle/>
                    <a:p>
                      <a:pPr algn="l"/>
                      <a:r>
                        <a:rPr lang="zh-TW" altLang="en-US" dirty="0">
                          <a:effectLst/>
                          <a:latin typeface="微軟正黑體" panose="020B0604030504040204" pitchFamily="34" charset="-120"/>
                          <a:ea typeface="微軟正黑體" panose="020B0604030504040204" pitchFamily="34" charset="-120"/>
                        </a:rPr>
                        <a:t>適度</a:t>
                      </a:r>
                      <a:r>
                        <a:rPr lang="zh-TW" altLang="en-US" dirty="0" smtClean="0">
                          <a:effectLst/>
                          <a:latin typeface="微軟正黑體" panose="020B0604030504040204" pitchFamily="34" charset="-120"/>
                          <a:ea typeface="微軟正黑體" panose="020B0604030504040204" pitchFamily="34" charset="-120"/>
                        </a:rPr>
                        <a:t>的</a:t>
                      </a:r>
                      <a:endParaRPr lang="en-US" altLang="zh-TW" dirty="0" smtClean="0">
                        <a:effectLst/>
                        <a:latin typeface="微軟正黑體" panose="020B0604030504040204" pitchFamily="34" charset="-120"/>
                        <a:ea typeface="微軟正黑體" panose="020B0604030504040204" pitchFamily="34" charset="-120"/>
                      </a:endParaRPr>
                    </a:p>
                    <a:p>
                      <a:pPr algn="l"/>
                      <a:r>
                        <a:rPr lang="zh-TW" altLang="en-US" dirty="0" smtClean="0">
                          <a:effectLst/>
                          <a:latin typeface="微軟正黑體" panose="020B0604030504040204" pitchFamily="34" charset="-120"/>
                          <a:ea typeface="微軟正黑體" panose="020B0604030504040204" pitchFamily="34" charset="-120"/>
                        </a:rPr>
                        <a:t>高速公路</a:t>
                      </a:r>
                      <a:r>
                        <a:rPr lang="zh-TW" altLang="en-US" dirty="0">
                          <a:effectLst/>
                          <a:latin typeface="微軟正黑體" panose="020B0604030504040204" pitchFamily="34" charset="-120"/>
                          <a:ea typeface="微軟正黑體" panose="020B0604030504040204" pitchFamily="34" charset="-120"/>
                        </a:rPr>
                        <a:t>交通</a:t>
                      </a:r>
                    </a:p>
                  </a:txBody>
                  <a:tcPr marL="38100" marR="38100" marT="38100" marB="38100"/>
                </a:tc>
                <a:tc>
                  <a:txBody>
                    <a:bodyPr/>
                    <a:lstStyle/>
                    <a:p>
                      <a:pPr algn="l"/>
                      <a:r>
                        <a:rPr lang="zh-TW" altLang="en-US" dirty="0">
                          <a:solidFill>
                            <a:schemeClr val="tx1"/>
                          </a:solidFill>
                          <a:effectLst/>
                          <a:latin typeface="微軟正黑體" panose="020B0604030504040204" pitchFamily="34" charset="-120"/>
                          <a:ea typeface="微軟正黑體" panose="020B0604030504040204" pitchFamily="34" charset="-120"/>
                        </a:rPr>
                        <a:t>進入高速公路；限速</a:t>
                      </a:r>
                      <a:r>
                        <a:rPr lang="en-US" altLang="zh-TW" dirty="0">
                          <a:solidFill>
                            <a:schemeClr val="tx1"/>
                          </a:solidFill>
                          <a:effectLst/>
                          <a:latin typeface="微軟正黑體" panose="020B0604030504040204" pitchFamily="34" charset="-120"/>
                          <a:ea typeface="微軟正黑體" panose="020B0604030504040204" pitchFamily="34" charset="-120"/>
                        </a:rPr>
                        <a:t>70mph; </a:t>
                      </a:r>
                      <a:r>
                        <a:rPr lang="zh-TW" altLang="en-US" dirty="0" smtClean="0">
                          <a:solidFill>
                            <a:schemeClr val="tx1"/>
                          </a:solidFill>
                          <a:effectLst/>
                          <a:latin typeface="微軟正黑體" panose="020B0604030504040204" pitchFamily="34" charset="-120"/>
                          <a:ea typeface="微軟正黑體" panose="020B0604030504040204" pitchFamily="34" charset="-120"/>
                        </a:rPr>
                        <a:t>路況晴朗，</a:t>
                      </a:r>
                      <a:r>
                        <a:rPr lang="zh-TW" altLang="en-US" dirty="0">
                          <a:solidFill>
                            <a:schemeClr val="tx1"/>
                          </a:solidFill>
                          <a:effectLst/>
                          <a:latin typeface="微軟正黑體" panose="020B0604030504040204" pitchFamily="34" charset="-120"/>
                          <a:ea typeface="微軟正黑體" panose="020B0604030504040204" pitchFamily="34" charset="-120"/>
                        </a:rPr>
                        <a:t>交通適中；在下一個路口離開高速公路。</a:t>
                      </a:r>
                    </a:p>
                  </a:txBody>
                  <a:tcPr marL="38100" marR="38100" marT="38100" marB="38100"/>
                </a:tc>
              </a:tr>
              <a:tr h="370840">
                <a:tc>
                  <a:txBody>
                    <a:bodyPr/>
                    <a:lstStyle/>
                    <a:p>
                      <a:pPr algn="l"/>
                      <a:r>
                        <a:rPr lang="en-US" altLang="zh-TW">
                          <a:effectLst/>
                          <a:latin typeface="微軟正黑體" panose="020B0604030504040204" pitchFamily="34" charset="-120"/>
                          <a:ea typeface="微軟正黑體" panose="020B0604030504040204" pitchFamily="34" charset="-120"/>
                        </a:rPr>
                        <a:t>7</a:t>
                      </a:r>
                    </a:p>
                  </a:txBody>
                  <a:tcPr marL="38100" marR="38100" marT="38100" marB="38100"/>
                </a:tc>
                <a:tc>
                  <a:txBody>
                    <a:bodyPr/>
                    <a:lstStyle/>
                    <a:p>
                      <a:pPr algn="l"/>
                      <a:r>
                        <a:rPr lang="zh-TW" altLang="en-US">
                          <a:effectLst/>
                          <a:latin typeface="微軟正黑體" panose="020B0604030504040204" pitchFamily="34" charset="-120"/>
                          <a:ea typeface="微軟正黑體" panose="020B0604030504040204" pitchFamily="34" charset="-120"/>
                        </a:rPr>
                        <a:t>居住區</a:t>
                      </a:r>
                    </a:p>
                  </a:txBody>
                  <a:tcPr marL="38100" marR="38100" marT="38100" marB="38100"/>
                </a:tc>
                <a:tc>
                  <a:txBody>
                    <a:bodyPr/>
                    <a:lstStyle/>
                    <a:p>
                      <a:pPr algn="l"/>
                      <a:r>
                        <a:rPr lang="zh-TW" altLang="en-US" dirty="0">
                          <a:solidFill>
                            <a:schemeClr val="tx1"/>
                          </a:solidFill>
                          <a:effectLst/>
                          <a:latin typeface="微軟正黑體" panose="020B0604030504040204" pitchFamily="34" charset="-120"/>
                          <a:ea typeface="微軟正黑體" panose="020B0604030504040204" pitchFamily="34" charset="-120"/>
                        </a:rPr>
                        <a:t>居住區</a:t>
                      </a:r>
                      <a:r>
                        <a:rPr lang="en-US" altLang="zh-TW" dirty="0">
                          <a:solidFill>
                            <a:schemeClr val="tx1"/>
                          </a:solidFill>
                          <a:effectLst/>
                          <a:latin typeface="微軟正黑體" panose="020B0604030504040204" pitchFamily="34" charset="-120"/>
                          <a:ea typeface="微軟正黑體" panose="020B0604030504040204" pitchFamily="34" charset="-120"/>
                        </a:rPr>
                        <a:t>; </a:t>
                      </a:r>
                      <a:r>
                        <a:rPr lang="zh-TW" altLang="en-US" dirty="0">
                          <a:solidFill>
                            <a:schemeClr val="tx1"/>
                          </a:solidFill>
                          <a:effectLst/>
                          <a:latin typeface="微軟正黑體" panose="020B0604030504040204" pitchFamily="34" charset="-120"/>
                          <a:ea typeface="微軟正黑體" panose="020B0604030504040204" pitchFamily="34" charset="-120"/>
                        </a:rPr>
                        <a:t>限速</a:t>
                      </a:r>
                      <a:r>
                        <a:rPr lang="en-US" altLang="zh-TW" dirty="0">
                          <a:solidFill>
                            <a:schemeClr val="tx1"/>
                          </a:solidFill>
                          <a:effectLst/>
                          <a:latin typeface="微軟正黑體" panose="020B0604030504040204" pitchFamily="34" charset="-120"/>
                          <a:ea typeface="微軟正黑體" panose="020B0604030504040204" pitchFamily="34" charset="-120"/>
                        </a:rPr>
                        <a:t>30mph; </a:t>
                      </a:r>
                      <a:r>
                        <a:rPr lang="zh-TW" altLang="en-US" dirty="0" smtClean="0">
                          <a:solidFill>
                            <a:schemeClr val="tx1"/>
                          </a:solidFill>
                          <a:effectLst/>
                          <a:latin typeface="微軟正黑體" panose="020B0604030504040204" pitchFamily="34" charset="-120"/>
                          <a:ea typeface="微軟正黑體" panose="020B0604030504040204" pitchFamily="34" charset="-120"/>
                        </a:rPr>
                        <a:t>道路晴朗，</a:t>
                      </a:r>
                      <a:r>
                        <a:rPr lang="zh-TW" altLang="en-US" dirty="0">
                          <a:solidFill>
                            <a:schemeClr val="tx1"/>
                          </a:solidFill>
                          <a:effectLst/>
                          <a:latin typeface="微軟正黑體" panose="020B0604030504040204" pitchFamily="34" charset="-120"/>
                          <a:ea typeface="微軟正黑體" panose="020B0604030504040204" pitchFamily="34" charset="-120"/>
                        </a:rPr>
                        <a:t>車輛停在道路上；要求車輛駛入對面的車道。</a:t>
                      </a:r>
                    </a:p>
                  </a:txBody>
                  <a:tcPr marL="38100" marR="38100" marT="38100" marB="38100"/>
                </a:tc>
              </a:tr>
              <a:tr h="370840">
                <a:tc>
                  <a:txBody>
                    <a:bodyPr/>
                    <a:lstStyle/>
                    <a:p>
                      <a:pPr algn="l"/>
                      <a:r>
                        <a:rPr lang="en-US" altLang="zh-TW">
                          <a:effectLst/>
                          <a:latin typeface="微軟正黑體" panose="020B0604030504040204" pitchFamily="34" charset="-120"/>
                          <a:ea typeface="微軟正黑體" panose="020B0604030504040204" pitchFamily="34" charset="-120"/>
                        </a:rPr>
                        <a:t>8</a:t>
                      </a:r>
                    </a:p>
                  </a:txBody>
                  <a:tcPr marL="38100" marR="38100" marT="38100" marB="38100"/>
                </a:tc>
                <a:tc>
                  <a:txBody>
                    <a:bodyPr/>
                    <a:lstStyle/>
                    <a:p>
                      <a:pPr algn="l"/>
                      <a:r>
                        <a:rPr lang="zh-TW" altLang="en-US" dirty="0">
                          <a:effectLst/>
                          <a:latin typeface="微軟正黑體" panose="020B0604030504040204" pitchFamily="34" charset="-120"/>
                          <a:ea typeface="微軟正黑體" panose="020B0604030504040204" pitchFamily="34" charset="-120"/>
                        </a:rPr>
                        <a:t>居住區</a:t>
                      </a:r>
                      <a:r>
                        <a:rPr lang="zh-TW" altLang="en-US" dirty="0" smtClean="0">
                          <a:effectLst/>
                          <a:latin typeface="微軟正黑體" panose="020B0604030504040204" pitchFamily="34" charset="-120"/>
                          <a:ea typeface="微軟正黑體" panose="020B0604030504040204" pitchFamily="34" charset="-120"/>
                        </a:rPr>
                        <a:t>：</a:t>
                      </a:r>
                      <a:endParaRPr lang="en-US" altLang="zh-TW" dirty="0" smtClean="0">
                        <a:effectLst/>
                        <a:latin typeface="微軟正黑體" panose="020B0604030504040204" pitchFamily="34" charset="-120"/>
                        <a:ea typeface="微軟正黑體" panose="020B0604030504040204" pitchFamily="34" charset="-120"/>
                      </a:endParaRPr>
                    </a:p>
                    <a:p>
                      <a:pPr algn="l"/>
                      <a:r>
                        <a:rPr lang="zh-TW" altLang="en-US" dirty="0" smtClean="0">
                          <a:effectLst/>
                          <a:latin typeface="微軟正黑體" panose="020B0604030504040204" pitchFamily="34" charset="-120"/>
                          <a:ea typeface="微軟正黑體" panose="020B0604030504040204" pitchFamily="34" charset="-120"/>
                        </a:rPr>
                        <a:t>盲</a:t>
                      </a:r>
                      <a:r>
                        <a:rPr lang="zh-TW" altLang="en-US" dirty="0">
                          <a:effectLst/>
                          <a:latin typeface="微軟正黑體" panose="020B0604030504040204" pitchFamily="34" charset="-120"/>
                          <a:ea typeface="微軟正黑體" panose="020B0604030504040204" pitchFamily="34" charset="-120"/>
                        </a:rPr>
                        <a:t>區</a:t>
                      </a:r>
                    </a:p>
                  </a:txBody>
                  <a:tcPr marL="38100" marR="38100" marT="38100" marB="38100"/>
                </a:tc>
                <a:tc>
                  <a:txBody>
                    <a:bodyPr/>
                    <a:lstStyle/>
                    <a:p>
                      <a:pPr algn="l"/>
                      <a:r>
                        <a:rPr lang="zh-TW" altLang="en-US" dirty="0">
                          <a:solidFill>
                            <a:schemeClr val="tx1"/>
                          </a:solidFill>
                          <a:effectLst/>
                          <a:latin typeface="微軟正黑體" panose="020B0604030504040204" pitchFamily="34" charset="-120"/>
                          <a:ea typeface="微軟正黑體" panose="020B0604030504040204" pitchFamily="34" charset="-120"/>
                        </a:rPr>
                        <a:t>居住區</a:t>
                      </a:r>
                      <a:r>
                        <a:rPr lang="en-US" altLang="zh-TW" dirty="0">
                          <a:solidFill>
                            <a:schemeClr val="tx1"/>
                          </a:solidFill>
                          <a:effectLst/>
                          <a:latin typeface="微軟正黑體" panose="020B0604030504040204" pitchFamily="34" charset="-120"/>
                          <a:ea typeface="微軟正黑體" panose="020B0604030504040204" pitchFamily="34" charset="-120"/>
                        </a:rPr>
                        <a:t>; </a:t>
                      </a:r>
                      <a:r>
                        <a:rPr lang="zh-TW" altLang="en-US" dirty="0">
                          <a:solidFill>
                            <a:schemeClr val="tx1"/>
                          </a:solidFill>
                          <a:effectLst/>
                          <a:latin typeface="微軟正黑體" panose="020B0604030504040204" pitchFamily="34" charset="-120"/>
                          <a:ea typeface="微軟正黑體" panose="020B0604030504040204" pitchFamily="34" charset="-120"/>
                        </a:rPr>
                        <a:t>限速</a:t>
                      </a:r>
                      <a:r>
                        <a:rPr lang="en-US" altLang="zh-TW" dirty="0">
                          <a:solidFill>
                            <a:schemeClr val="tx1"/>
                          </a:solidFill>
                          <a:effectLst/>
                          <a:latin typeface="微軟正黑體" panose="020B0604030504040204" pitchFamily="34" charset="-120"/>
                          <a:ea typeface="微軟正黑體" panose="020B0604030504040204" pitchFamily="34" charset="-120"/>
                        </a:rPr>
                        <a:t>30mph; </a:t>
                      </a:r>
                      <a:r>
                        <a:rPr lang="zh-TW" altLang="en-US" dirty="0" smtClean="0">
                          <a:solidFill>
                            <a:schemeClr val="tx1"/>
                          </a:solidFill>
                          <a:effectLst/>
                          <a:latin typeface="微軟正黑體" panose="020B0604030504040204" pitchFamily="34" charset="-120"/>
                          <a:ea typeface="微軟正黑體" panose="020B0604030504040204" pitchFamily="34" charset="-120"/>
                        </a:rPr>
                        <a:t>道路晴朗，</a:t>
                      </a:r>
                      <a:r>
                        <a:rPr lang="zh-TW" altLang="en-US" dirty="0">
                          <a:solidFill>
                            <a:schemeClr val="tx1"/>
                          </a:solidFill>
                          <a:effectLst/>
                          <a:latin typeface="微軟正黑體" panose="020B0604030504040204" pitchFamily="34" charset="-120"/>
                          <a:ea typeface="微軟正黑體" panose="020B0604030504040204" pitchFamily="34" charset="-120"/>
                        </a:rPr>
                        <a:t>車輛停在道路上；</a:t>
                      </a:r>
                      <a:r>
                        <a:rPr lang="zh-TW" altLang="en-US" dirty="0" smtClean="0">
                          <a:solidFill>
                            <a:schemeClr val="tx1"/>
                          </a:solidFill>
                          <a:effectLst/>
                          <a:latin typeface="微軟正黑體" panose="020B0604030504040204" pitchFamily="34" charset="-120"/>
                          <a:ea typeface="微軟正黑體" panose="020B0604030504040204" pitchFamily="34" charset="-120"/>
                        </a:rPr>
                        <a:t>想要駛出；迎面</a:t>
                      </a:r>
                      <a:r>
                        <a:rPr lang="zh-TW" altLang="en-US" dirty="0">
                          <a:solidFill>
                            <a:schemeClr val="tx1"/>
                          </a:solidFill>
                          <a:effectLst/>
                          <a:latin typeface="微軟正黑體" panose="020B0604030504040204" pitchFamily="34" charset="-120"/>
                          <a:ea typeface="微軟正黑體" panose="020B0604030504040204" pitchFamily="34" charset="-120"/>
                        </a:rPr>
                        <a:t>駛來的車輛；兩個</a:t>
                      </a:r>
                      <a:r>
                        <a:rPr lang="zh-TW" altLang="en-US" dirty="0" smtClean="0">
                          <a:solidFill>
                            <a:schemeClr val="tx1"/>
                          </a:solidFill>
                          <a:effectLst/>
                          <a:latin typeface="微軟正黑體" panose="020B0604030504040204" pitchFamily="34" charset="-120"/>
                          <a:ea typeface="微軟正黑體" panose="020B0604030504040204" pitchFamily="34" charset="-120"/>
                        </a:rPr>
                        <a:t>盲區；</a:t>
                      </a:r>
                      <a:r>
                        <a:rPr lang="zh-TW" altLang="en-US" dirty="0">
                          <a:solidFill>
                            <a:schemeClr val="tx1"/>
                          </a:solidFill>
                          <a:effectLst/>
                          <a:latin typeface="微軟正黑體" panose="020B0604030504040204" pitchFamily="34" charset="-120"/>
                          <a:ea typeface="微軟正黑體" panose="020B0604030504040204" pitchFamily="34" charset="-120"/>
                        </a:rPr>
                        <a:t>迂迴。</a:t>
                      </a:r>
                    </a:p>
                  </a:txBody>
                  <a:tcPr marL="38100" marR="38100" marT="38100" marB="38100"/>
                </a:tc>
              </a:tr>
              <a:tr h="370840">
                <a:tc>
                  <a:txBody>
                    <a:bodyPr/>
                    <a:lstStyle/>
                    <a:p>
                      <a:pPr algn="l"/>
                      <a:r>
                        <a:rPr lang="en-US" altLang="zh-TW">
                          <a:effectLst/>
                          <a:latin typeface="微軟正黑體" panose="020B0604030504040204" pitchFamily="34" charset="-120"/>
                          <a:ea typeface="微軟正黑體" panose="020B0604030504040204" pitchFamily="34" charset="-120"/>
                        </a:rPr>
                        <a:t>9</a:t>
                      </a:r>
                    </a:p>
                  </a:txBody>
                  <a:tcPr marL="38100" marR="38100" marT="38100" marB="38100"/>
                </a:tc>
                <a:tc>
                  <a:txBody>
                    <a:bodyPr/>
                    <a:lstStyle/>
                    <a:p>
                      <a:pPr algn="l"/>
                      <a:r>
                        <a:rPr lang="zh-TW" altLang="en-US" dirty="0" smtClean="0">
                          <a:effectLst/>
                          <a:latin typeface="微軟正黑體" panose="020B0604030504040204" pitchFamily="34" charset="-120"/>
                          <a:ea typeface="微軟正黑體" panose="020B0604030504040204" pitchFamily="34" charset="-120"/>
                        </a:rPr>
                        <a:t>切入到</a:t>
                      </a:r>
                      <a:endParaRPr lang="en-US" altLang="zh-TW" dirty="0" smtClean="0">
                        <a:effectLst/>
                        <a:latin typeface="微軟正黑體" panose="020B0604030504040204" pitchFamily="34" charset="-120"/>
                        <a:ea typeface="微軟正黑體" panose="020B0604030504040204" pitchFamily="34" charset="-120"/>
                      </a:endParaRPr>
                    </a:p>
                    <a:p>
                      <a:pPr algn="l"/>
                      <a:r>
                        <a:rPr lang="zh-TW" altLang="en-US" dirty="0" smtClean="0">
                          <a:effectLst/>
                          <a:latin typeface="微軟正黑體" panose="020B0604030504040204" pitchFamily="34" charset="-120"/>
                          <a:ea typeface="微軟正黑體" panose="020B0604030504040204" pitchFamily="34" charset="-120"/>
                        </a:rPr>
                        <a:t>高速公路</a:t>
                      </a:r>
                      <a:endParaRPr lang="zh-TW" altLang="en-US" dirty="0">
                        <a:effectLst/>
                        <a:latin typeface="微軟正黑體" panose="020B0604030504040204" pitchFamily="34" charset="-120"/>
                        <a:ea typeface="微軟正黑體" panose="020B0604030504040204" pitchFamily="34" charset="-120"/>
                      </a:endParaRPr>
                    </a:p>
                  </a:txBody>
                  <a:tcPr marL="38100" marR="38100" marT="38100" marB="38100"/>
                </a:tc>
                <a:tc>
                  <a:txBody>
                    <a:bodyPr/>
                    <a:lstStyle/>
                    <a:p>
                      <a:pPr algn="l"/>
                      <a:r>
                        <a:rPr lang="zh-TW" altLang="en-US" dirty="0" smtClean="0">
                          <a:solidFill>
                            <a:schemeClr val="tx1"/>
                          </a:solidFill>
                          <a:effectLst/>
                          <a:latin typeface="微軟正黑體" panose="020B0604030504040204" pitchFamily="34" charset="-120"/>
                          <a:ea typeface="微軟正黑體" panose="020B0604030504040204" pitchFamily="34" charset="-120"/>
                        </a:rPr>
                        <a:t>切入到</a:t>
                      </a:r>
                      <a:r>
                        <a:rPr lang="zh-TW" altLang="en-US" dirty="0">
                          <a:solidFill>
                            <a:schemeClr val="tx1"/>
                          </a:solidFill>
                          <a:effectLst/>
                          <a:latin typeface="微軟正黑體" panose="020B0604030504040204" pitchFamily="34" charset="-120"/>
                          <a:ea typeface="微軟正黑體" panose="020B0604030504040204" pitchFamily="34" charset="-120"/>
                        </a:rPr>
                        <a:t>高速公路上；限速</a:t>
                      </a:r>
                      <a:r>
                        <a:rPr lang="en-US" altLang="zh-TW" dirty="0">
                          <a:solidFill>
                            <a:schemeClr val="tx1"/>
                          </a:solidFill>
                          <a:effectLst/>
                          <a:latin typeface="微軟正黑體" panose="020B0604030504040204" pitchFamily="34" charset="-120"/>
                          <a:ea typeface="微軟正黑體" panose="020B0604030504040204" pitchFamily="34" charset="-120"/>
                        </a:rPr>
                        <a:t>70mph; </a:t>
                      </a:r>
                      <a:r>
                        <a:rPr lang="zh-TW" altLang="en-US" dirty="0">
                          <a:solidFill>
                            <a:schemeClr val="tx1"/>
                          </a:solidFill>
                          <a:effectLst/>
                          <a:latin typeface="微軟正黑體" panose="020B0604030504040204" pitchFamily="34" charset="-120"/>
                          <a:ea typeface="微軟正黑體" panose="020B0604030504040204" pitchFamily="34" charset="-120"/>
                        </a:rPr>
                        <a:t>交通繁忙，</a:t>
                      </a:r>
                      <a:r>
                        <a:rPr lang="zh-TW" altLang="en-US" dirty="0" smtClean="0">
                          <a:solidFill>
                            <a:schemeClr val="tx1"/>
                          </a:solidFill>
                          <a:effectLst/>
                          <a:latin typeface="微軟正黑體" panose="020B0604030504040204" pitchFamily="34" charset="-120"/>
                          <a:ea typeface="微軟正黑體" panose="020B0604030504040204" pitchFamily="34" charset="-120"/>
                        </a:rPr>
                        <a:t>道路晴朗。</a:t>
                      </a:r>
                      <a:endParaRPr lang="zh-TW" altLang="en-US" dirty="0">
                        <a:solidFill>
                          <a:schemeClr val="tx1"/>
                        </a:solidFill>
                        <a:effectLst/>
                        <a:latin typeface="微軟正黑體" panose="020B0604030504040204" pitchFamily="34" charset="-120"/>
                        <a:ea typeface="微軟正黑體" panose="020B0604030504040204" pitchFamily="34" charset="-120"/>
                      </a:endParaRPr>
                    </a:p>
                  </a:txBody>
                  <a:tcPr marL="38100" marR="38100" marT="38100" marB="38100"/>
                </a:tc>
              </a:tr>
              <a:tr h="370840">
                <a:tc>
                  <a:txBody>
                    <a:bodyPr/>
                    <a:lstStyle/>
                    <a:p>
                      <a:pPr algn="l"/>
                      <a:r>
                        <a:rPr lang="en-US" altLang="zh-TW">
                          <a:effectLst/>
                          <a:latin typeface="微軟正黑體" panose="020B0604030504040204" pitchFamily="34" charset="-120"/>
                          <a:ea typeface="微軟正黑體" panose="020B0604030504040204" pitchFamily="34" charset="-120"/>
                        </a:rPr>
                        <a:t>10</a:t>
                      </a:r>
                    </a:p>
                  </a:txBody>
                  <a:tcPr marL="38100" marR="38100" marT="38100" marB="38100"/>
                </a:tc>
                <a:tc>
                  <a:txBody>
                    <a:bodyPr/>
                    <a:lstStyle/>
                    <a:p>
                      <a:pPr algn="l"/>
                      <a:r>
                        <a:rPr lang="zh-TW" altLang="en-US" dirty="0" smtClean="0">
                          <a:effectLst/>
                          <a:latin typeface="微軟正黑體" panose="020B0604030504040204" pitchFamily="34" charset="-120"/>
                          <a:ea typeface="微軟正黑體" panose="020B0604030504040204" pitchFamily="34" charset="-120"/>
                        </a:rPr>
                        <a:t>高速公路</a:t>
                      </a:r>
                      <a:endParaRPr lang="en-US" altLang="zh-TW" dirty="0" smtClean="0">
                        <a:effectLst/>
                        <a:latin typeface="微軟正黑體" panose="020B0604030504040204" pitchFamily="34" charset="-120"/>
                        <a:ea typeface="微軟正黑體" panose="020B0604030504040204" pitchFamily="34" charset="-120"/>
                      </a:endParaRPr>
                    </a:p>
                    <a:p>
                      <a:pPr algn="l"/>
                      <a:r>
                        <a:rPr lang="zh-TW" altLang="en-US" dirty="0" smtClean="0">
                          <a:effectLst/>
                          <a:latin typeface="微軟正黑體" panose="020B0604030504040204" pitchFamily="34" charset="-120"/>
                          <a:ea typeface="微軟正黑體" panose="020B0604030504040204" pitchFamily="34" charset="-120"/>
                        </a:rPr>
                        <a:t>交通</a:t>
                      </a:r>
                      <a:r>
                        <a:rPr lang="zh-TW" altLang="en-US" dirty="0">
                          <a:effectLst/>
                          <a:latin typeface="微軟正黑體" panose="020B0604030504040204" pitchFamily="34" charset="-120"/>
                          <a:ea typeface="微軟正黑體" panose="020B0604030504040204" pitchFamily="34" charset="-120"/>
                        </a:rPr>
                        <a:t>繁忙</a:t>
                      </a:r>
                    </a:p>
                  </a:txBody>
                  <a:tcPr marL="38100" marR="38100" marT="38100" marB="38100"/>
                </a:tc>
                <a:tc>
                  <a:txBody>
                    <a:bodyPr/>
                    <a:lstStyle/>
                    <a:p>
                      <a:pPr algn="l"/>
                      <a:r>
                        <a:rPr lang="zh-TW" altLang="en-US" dirty="0">
                          <a:effectLst/>
                          <a:latin typeface="微軟正黑體" panose="020B0604030504040204" pitchFamily="34" charset="-120"/>
                          <a:ea typeface="微軟正黑體" panose="020B0604030504040204" pitchFamily="34" charset="-120"/>
                        </a:rPr>
                        <a:t>高速公路；限速</a:t>
                      </a:r>
                      <a:r>
                        <a:rPr lang="en-US" altLang="zh-TW" dirty="0">
                          <a:effectLst/>
                          <a:latin typeface="微軟正黑體" panose="020B0604030504040204" pitchFamily="34" charset="-120"/>
                          <a:ea typeface="微軟正黑體" panose="020B0604030504040204" pitchFamily="34" charset="-120"/>
                        </a:rPr>
                        <a:t>70mph; </a:t>
                      </a:r>
                      <a:r>
                        <a:rPr lang="zh-TW" altLang="en-US" dirty="0" smtClean="0">
                          <a:effectLst/>
                          <a:latin typeface="微軟正黑體" panose="020B0604030504040204" pitchFamily="34" charset="-120"/>
                          <a:ea typeface="微軟正黑體" panose="020B0604030504040204" pitchFamily="34" charset="-120"/>
                        </a:rPr>
                        <a:t>道路</a:t>
                      </a:r>
                      <a:r>
                        <a:rPr lang="zh-TW" altLang="en-US" dirty="0" smtClean="0">
                          <a:solidFill>
                            <a:schemeClr val="tx1"/>
                          </a:solidFill>
                          <a:effectLst/>
                          <a:latin typeface="微軟正黑體" panose="020B0604030504040204" pitchFamily="34" charset="-120"/>
                          <a:ea typeface="微軟正黑體" panose="020B0604030504040204" pitchFamily="34" charset="-120"/>
                        </a:rPr>
                        <a:t>晴朗</a:t>
                      </a:r>
                      <a:r>
                        <a:rPr lang="zh-TW" altLang="en-US" dirty="0" smtClean="0">
                          <a:effectLst/>
                          <a:latin typeface="微軟正黑體" panose="020B0604030504040204" pitchFamily="34" charset="-120"/>
                          <a:ea typeface="微軟正黑體" panose="020B0604030504040204" pitchFamily="34" charset="-120"/>
                        </a:rPr>
                        <a:t>，</a:t>
                      </a:r>
                      <a:r>
                        <a:rPr lang="zh-TW" altLang="en-US" dirty="0">
                          <a:effectLst/>
                          <a:latin typeface="微軟正黑體" panose="020B0604030504040204" pitchFamily="34" charset="-120"/>
                          <a:ea typeface="微軟正黑體" panose="020B0604030504040204" pitchFamily="34" charset="-120"/>
                        </a:rPr>
                        <a:t>其他車輛匯入高速公路；高流量水平；在下一個路口離開高速公路。</a:t>
                      </a:r>
                    </a:p>
                  </a:txBody>
                  <a:tcPr marL="38100" marR="38100" marT="38100" marB="38100"/>
                </a:tc>
              </a:tr>
            </a:tbl>
          </a:graphicData>
        </a:graphic>
      </p:graphicFrame>
    </p:spTree>
    <p:extLst>
      <p:ext uri="{BB962C8B-B14F-4D97-AF65-F5344CB8AC3E}">
        <p14:creationId xmlns:p14="http://schemas.microsoft.com/office/powerpoint/2010/main" val="3789668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2441</TotalTime>
  <Words>2561</Words>
  <Application>Microsoft Office PowerPoint</Application>
  <PresentationFormat>寬螢幕</PresentationFormat>
  <Paragraphs>385</Paragraphs>
  <Slides>23</Slides>
  <Notes>12</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23</vt:i4>
      </vt:variant>
    </vt:vector>
  </HeadingPairs>
  <TitlesOfParts>
    <vt:vector size="31" baseType="lpstr">
      <vt:lpstr>微軟正黑體</vt:lpstr>
      <vt:lpstr>新細明體</vt:lpstr>
      <vt:lpstr>Arial</vt:lpstr>
      <vt:lpstr>Calibri</vt:lpstr>
      <vt:lpstr>Calibri Light</vt:lpstr>
      <vt:lpstr>Times New Roman</vt:lpstr>
      <vt:lpstr>Wingdings</vt:lpstr>
      <vt:lpstr>Office 佈景主題</vt:lpstr>
      <vt:lpstr>什麼等級的視覺信息 可以激發高度自動化之車輛用戶的信任 Investigating what level of visual information inspires trust in a user of a highly automated vehicle</vt:lpstr>
      <vt:lpstr>簡介</vt:lpstr>
      <vt:lpstr>簡介</vt:lpstr>
      <vt:lpstr>簡介</vt:lpstr>
      <vt:lpstr>方法</vt:lpstr>
      <vt:lpstr>HMI design</vt:lpstr>
      <vt:lpstr>HMI design</vt:lpstr>
      <vt:lpstr>HMI design</vt:lpstr>
      <vt:lpstr>儀器</vt:lpstr>
      <vt:lpstr>儀器</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車輛設計方法： 深入審核以了解年長駕駛員的需求</dc:title>
  <dc:creator>user</dc:creator>
  <cp:lastModifiedBy>Microsoft 帳戶</cp:lastModifiedBy>
  <cp:revision>175</cp:revision>
  <dcterms:created xsi:type="dcterms:W3CDTF">2020-10-05T14:04:08Z</dcterms:created>
  <dcterms:modified xsi:type="dcterms:W3CDTF">2021-04-01T05:50:53Z</dcterms:modified>
</cp:coreProperties>
</file>